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9"/>
  </p:notesMasterIdLst>
  <p:sldIdLst>
    <p:sldId id="266" r:id="rId5"/>
    <p:sldId id="309" r:id="rId6"/>
    <p:sldId id="327" r:id="rId7"/>
    <p:sldId id="312" r:id="rId8"/>
    <p:sldId id="328" r:id="rId9"/>
    <p:sldId id="2145706404" r:id="rId10"/>
    <p:sldId id="2145706410" r:id="rId11"/>
    <p:sldId id="2145706405" r:id="rId12"/>
    <p:sldId id="2145706411" r:id="rId13"/>
    <p:sldId id="2145706412" r:id="rId14"/>
    <p:sldId id="2145706406" r:id="rId15"/>
    <p:sldId id="2145706409" r:id="rId16"/>
    <p:sldId id="268" r:id="rId17"/>
    <p:sldId id="265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 Slide" id="{E75E278A-FF0E-49A4-B170-79828D63BBAD}">
          <p14:sldIdLst>
            <p14:sldId id="266"/>
            <p14:sldId id="309"/>
          </p14:sldIdLst>
        </p14:section>
        <p14:section name="Content Slides" id="{B9B51309-D148-4332-87C2-07BE32FBCA3B}">
          <p14:sldIdLst>
            <p14:sldId id="327"/>
            <p14:sldId id="312"/>
            <p14:sldId id="328"/>
            <p14:sldId id="2145706404"/>
            <p14:sldId id="2145706410"/>
            <p14:sldId id="2145706405"/>
            <p14:sldId id="2145706411"/>
            <p14:sldId id="2145706412"/>
            <p14:sldId id="2145706406"/>
            <p14:sldId id="2145706409"/>
            <p14:sldId id="268"/>
          </p14:sldIdLst>
        </p14:section>
        <p14:section name="Final Slide" id="{927FAAC5-E5FD-4DFE-A7C3-32A43782CFDC}">
          <p14:sldIdLst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D947"/>
    <a:srgbClr val="D2B4A6"/>
    <a:srgbClr val="734F29"/>
    <a:srgbClr val="D24726"/>
    <a:srgbClr val="DD462F"/>
    <a:srgbClr val="AEB785"/>
    <a:srgbClr val="EFD5A2"/>
    <a:srgbClr val="3B3026"/>
    <a:srgbClr val="ECE1CA"/>
    <a:srgbClr val="7955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70859" autoAdjust="0"/>
  </p:normalViewPr>
  <p:slideViewPr>
    <p:cSldViewPr snapToGrid="0">
      <p:cViewPr varScale="1">
        <p:scale>
          <a:sx n="130" d="100"/>
          <a:sy n="130" d="100"/>
        </p:scale>
        <p:origin x="1056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27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" y="6505809"/>
            <a:ext cx="9144001" cy="369518"/>
          </a:xfrm>
          <a:prstGeom prst="rect">
            <a:avLst/>
          </a:prstGeom>
          <a:solidFill>
            <a:schemeClr val="accent6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140136" y="651919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WWW.MUNI.ORG/HEALTH</a:t>
            </a:r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101850"/>
            <a:ext cx="2949178" cy="37592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1" y="6480642"/>
            <a:ext cx="9144000" cy="369518"/>
          </a:xfrm>
          <a:prstGeom prst="rect">
            <a:avLst/>
          </a:prstGeom>
          <a:solidFill>
            <a:schemeClr val="accent6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40136" y="648988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WWW.MUNI.ORG/HEALTH</a:t>
            </a:r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058150" cy="1228436"/>
          </a:xfrm>
        </p:spPr>
        <p:txBody>
          <a:bodyPr anchor="b">
            <a:normAutofit/>
          </a:bodyPr>
          <a:lstStyle>
            <a:lvl1pPr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 userDrawn="1"/>
        </p:nvSpPr>
        <p:spPr>
          <a:xfrm>
            <a:off x="-1" y="6480642"/>
            <a:ext cx="9144001" cy="369518"/>
          </a:xfrm>
          <a:prstGeom prst="rect">
            <a:avLst/>
          </a:prstGeom>
          <a:solidFill>
            <a:schemeClr val="accent6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>
          <a:xfrm>
            <a:off x="140136" y="648988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WWW.MUNI.ORG/HEALTH</a:t>
            </a:r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571510" y="0"/>
            <a:ext cx="1572491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61564" y="365125"/>
            <a:ext cx="1364673" cy="5811838"/>
          </a:xfrm>
        </p:spPr>
        <p:txBody>
          <a:bodyPr vert="eaVert" anchor="b">
            <a:normAutofit/>
          </a:bodyPr>
          <a:lstStyle>
            <a:lvl1pPr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7571510" y="0"/>
            <a:ext cx="1572491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 userDrawn="1"/>
        </p:nvSpPr>
        <p:spPr>
          <a:xfrm>
            <a:off x="0" y="6489031"/>
            <a:ext cx="9144001" cy="369518"/>
          </a:xfrm>
          <a:prstGeom prst="rect">
            <a:avLst/>
          </a:prstGeom>
          <a:solidFill>
            <a:schemeClr val="accent6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>
          <a:xfrm>
            <a:off x="140136" y="6501605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WWW.MUNI.ORG/HEALTH</a:t>
            </a:r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" y="0"/>
            <a:ext cx="9394521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2061006"/>
            <a:ext cx="7886700" cy="992587"/>
          </a:xfrm>
        </p:spPr>
        <p:txBody>
          <a:bodyPr anchor="b">
            <a:normAutofit/>
          </a:bodyPr>
          <a:lstStyle>
            <a:lvl1pPr algn="l">
              <a:defRPr sz="40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2" y="6488482"/>
            <a:ext cx="9394521" cy="369518"/>
          </a:xfrm>
          <a:prstGeom prst="rect">
            <a:avLst/>
          </a:prstGeom>
          <a:solidFill>
            <a:schemeClr val="accent6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202766" y="6519191"/>
            <a:ext cx="2457450" cy="36512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WWW.MUNI.ORG/HEALTH</a:t>
            </a:r>
          </a:p>
        </p:txBody>
      </p:sp>
    </p:spTree>
    <p:extLst>
      <p:ext uri="{BB962C8B-B14F-4D97-AF65-F5344CB8AC3E}">
        <p14:creationId xmlns:p14="http://schemas.microsoft.com/office/powerpoint/2010/main" val="1381164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326" y="0"/>
            <a:ext cx="8062025" cy="801666"/>
          </a:xfrm>
        </p:spPr>
        <p:txBody>
          <a:bodyPr anchor="b">
            <a:normAutofit/>
          </a:bodyPr>
          <a:lstStyle>
            <a:lvl1pPr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484" y="1297119"/>
            <a:ext cx="3125815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900"/>
              </a:spcAft>
              <a:buNone/>
              <a:defRPr sz="240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lnSpc>
                <a:spcPct val="150000"/>
              </a:lnSpc>
              <a:spcAft>
                <a:spcPts val="900"/>
              </a:spcAft>
              <a:defRPr sz="240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lnSpc>
                <a:spcPct val="150000"/>
              </a:lnSpc>
              <a:spcAft>
                <a:spcPts val="900"/>
              </a:spcAft>
              <a:defRPr sz="9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900"/>
              </a:spcAft>
              <a:defRPr sz="825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900"/>
              </a:spcAft>
              <a:defRPr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80166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 userDrawn="1"/>
        </p:nvSpPr>
        <p:spPr>
          <a:xfrm>
            <a:off x="-1" y="6485009"/>
            <a:ext cx="9144001" cy="369518"/>
          </a:xfrm>
          <a:prstGeom prst="rect">
            <a:avLst/>
          </a:prstGeom>
          <a:solidFill>
            <a:schemeClr val="accent6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>
          <a:xfrm>
            <a:off x="140136" y="6481613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WWW.MUNI.ORG/HEALTH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480757"/>
            <a:ext cx="9156526" cy="369518"/>
          </a:xfrm>
          <a:prstGeom prst="rect">
            <a:avLst/>
          </a:prstGeom>
          <a:solidFill>
            <a:schemeClr val="accent6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2061006"/>
            <a:ext cx="7886700" cy="2387600"/>
          </a:xfrm>
        </p:spPr>
        <p:txBody>
          <a:bodyPr anchor="b">
            <a:normAutofit/>
          </a:bodyPr>
          <a:lstStyle>
            <a:lvl1pPr algn="l">
              <a:defRPr sz="40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2" y="5110610"/>
            <a:ext cx="50291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450"/>
              </a:spcBef>
              <a:buNone/>
              <a:defRPr sz="21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0136" y="6481613"/>
            <a:ext cx="2457450" cy="36512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WWW.MUNI.ORG/HEALTH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48907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242662" y="1709738"/>
            <a:ext cx="490133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2402239"/>
            <a:ext cx="3381536" cy="2187227"/>
          </a:xfrm>
        </p:spPr>
        <p:txBody>
          <a:bodyPr anchor="ctr">
            <a:no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2481" y="2402237"/>
            <a:ext cx="3952068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100">
                <a:solidFill>
                  <a:schemeClr val="bg1"/>
                </a:solidFill>
                <a:latin typeface="+mj-lt"/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242662" y="1709738"/>
            <a:ext cx="4901339" cy="357518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 userDrawn="1"/>
        </p:nvSpPr>
        <p:spPr>
          <a:xfrm>
            <a:off x="0" y="6375748"/>
            <a:ext cx="9144001" cy="487053"/>
          </a:xfrm>
          <a:prstGeom prst="rect">
            <a:avLst/>
          </a:prstGeom>
          <a:solidFill>
            <a:schemeClr val="accent6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>
          <a:xfrm>
            <a:off x="165188" y="6444035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WWW.MUNI.ORG/HEALTH</a:t>
            </a: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058150" cy="1228436"/>
          </a:xfrm>
        </p:spPr>
        <p:txBody>
          <a:bodyPr anchor="b">
            <a:normAutofit/>
          </a:bodyPr>
          <a:lstStyle>
            <a:lvl1pPr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05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9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825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05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9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825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 userDrawn="1"/>
        </p:nvSpPr>
        <p:spPr>
          <a:xfrm>
            <a:off x="1" y="6518335"/>
            <a:ext cx="9144000" cy="369518"/>
          </a:xfrm>
          <a:prstGeom prst="rect">
            <a:avLst/>
          </a:prstGeom>
          <a:solidFill>
            <a:schemeClr val="accent6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140136" y="6531717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WWW.MUNI.ORG/HEALTH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0"/>
            <a:ext cx="8053388" cy="1228436"/>
          </a:xfrm>
        </p:spPr>
        <p:txBody>
          <a:bodyPr anchor="b">
            <a:normAutofit/>
          </a:bodyPr>
          <a:lstStyle>
            <a:lvl1pPr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489075"/>
            <a:ext cx="3867150" cy="64135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888" y="2193928"/>
            <a:ext cx="386715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05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9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825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2249" y="1489075"/>
            <a:ext cx="3868340" cy="64135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249" y="2193928"/>
            <a:ext cx="386834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05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9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825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Fifth level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/>
          <p:cNvSpPr/>
          <p:nvPr userDrawn="1"/>
        </p:nvSpPr>
        <p:spPr>
          <a:xfrm>
            <a:off x="-1" y="6505809"/>
            <a:ext cx="9156527" cy="369518"/>
          </a:xfrm>
          <a:prstGeom prst="rect">
            <a:avLst/>
          </a:prstGeom>
          <a:solidFill>
            <a:schemeClr val="accent6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>
          <a:xfrm>
            <a:off x="140136" y="651919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WWW.MUNI.ORG/HEALTH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058150" cy="1228436"/>
          </a:xfrm>
        </p:spPr>
        <p:txBody>
          <a:bodyPr anchor="b">
            <a:normAutofit/>
          </a:bodyPr>
          <a:lstStyle>
            <a:lvl1pPr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/>
          <p:cNvSpPr/>
          <p:nvPr userDrawn="1"/>
        </p:nvSpPr>
        <p:spPr>
          <a:xfrm>
            <a:off x="-1" y="6505809"/>
            <a:ext cx="9144001" cy="369518"/>
          </a:xfrm>
          <a:prstGeom prst="rect">
            <a:avLst/>
          </a:prstGeom>
          <a:solidFill>
            <a:schemeClr val="accent6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40136" y="651919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WWW.MUNI.ORG/HEALTH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05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9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825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101850"/>
            <a:ext cx="2949178" cy="37592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1" y="6480642"/>
            <a:ext cx="9144001" cy="369518"/>
          </a:xfrm>
          <a:prstGeom prst="rect">
            <a:avLst/>
          </a:prstGeom>
          <a:solidFill>
            <a:schemeClr val="accent6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40136" y="648988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WWW.MUNI.ORG/HEALTH</a:t>
            </a:r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3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3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2" r:id="rId2"/>
    <p:sldLayoutId id="2147483662" r:id="rId3"/>
    <p:sldLayoutId id="2147483661" r:id="rId4"/>
    <p:sldLayoutId id="2147483663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ahdcsdplans@anchorageak.gov" TargetMode="Externa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tinyurl.com/AHD-CSD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66560" y="2190514"/>
            <a:ext cx="7754480" cy="696378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b="1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30197"/>
            <a:ext cx="9144000" cy="34786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6560" y="559949"/>
            <a:ext cx="84739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>
              <a:solidFill>
                <a:srgbClr val="0070C0"/>
              </a:solidFill>
            </a:endParaRPr>
          </a:p>
          <a:p>
            <a:endParaRPr lang="en-US" sz="2800" b="1" dirty="0">
              <a:solidFill>
                <a:srgbClr val="0070C0"/>
              </a:solidFill>
            </a:endParaRPr>
          </a:p>
          <a:p>
            <a:r>
              <a:rPr lang="en-US" sz="2800" b="1" dirty="0">
                <a:solidFill>
                  <a:srgbClr val="0070C0"/>
                </a:solidFill>
              </a:rPr>
              <a:t>2021 Action Plan Substantial Amendment #3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2263" y="375049"/>
            <a:ext cx="2405947" cy="94953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5708C06-B24B-4389-AD34-280535042C2E}"/>
              </a:ext>
            </a:extLst>
          </p:cNvPr>
          <p:cNvSpPr txBox="1"/>
          <p:nvPr/>
        </p:nvSpPr>
        <p:spPr>
          <a:xfrm>
            <a:off x="1763643" y="2379107"/>
            <a:ext cx="44149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Public Hearing – July 5, 2023</a:t>
            </a:r>
          </a:p>
        </p:txBody>
      </p:sp>
    </p:spTree>
    <p:extLst>
      <p:ext uri="{BB962C8B-B14F-4D97-AF65-F5344CB8AC3E}">
        <p14:creationId xmlns:p14="http://schemas.microsoft.com/office/powerpoint/2010/main" val="2559826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F1B626-AFF8-4FFD-8194-8AC5DC06A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ESG Reallocation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240775-947E-40E5-91C2-B5555277E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484" y="1297118"/>
            <a:ext cx="7788348" cy="4720223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Amount: $143,499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Previously allocated to ACEH, which had been the HMIS Lead</a:t>
            </a:r>
          </a:p>
          <a:p>
            <a:pPr marL="857250" lvl="1" indent="-342900"/>
            <a:r>
              <a:rPr lang="en-US" dirty="0">
                <a:solidFill>
                  <a:schemeClr val="tx1"/>
                </a:solidFill>
              </a:rPr>
              <a:t>Was going to pass-through to ICA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ICA is now the HMIS Lead itself</a:t>
            </a:r>
          </a:p>
          <a:p>
            <a:pPr marL="857250" lvl="1" indent="-342900"/>
            <a:r>
              <a:rPr lang="en-US" dirty="0">
                <a:solidFill>
                  <a:schemeClr val="tx1"/>
                </a:solidFill>
              </a:rPr>
              <a:t>No need for pass-through</a:t>
            </a:r>
          </a:p>
          <a:p>
            <a:pPr marL="857250" lvl="1" indent="-342900"/>
            <a:r>
              <a:rPr lang="en-US" dirty="0">
                <a:solidFill>
                  <a:schemeClr val="tx1"/>
                </a:solidFill>
              </a:rPr>
              <a:t>Now granting directly to ICA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729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E0CBB-67EF-4061-8690-C7C41AAFD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Comment Period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C5E6C5-A1B8-4AF0-B76E-37A96A28881C}"/>
              </a:ext>
            </a:extLst>
          </p:cNvPr>
          <p:cNvSpPr txBox="1"/>
          <p:nvPr/>
        </p:nvSpPr>
        <p:spPr>
          <a:xfrm>
            <a:off x="575186" y="1629695"/>
            <a:ext cx="771340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June 28 to July 28, 2023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Minimum 30 days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We’ll still accept comments after though!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Will be additional opportunity for comment before the Assembly</a:t>
            </a:r>
          </a:p>
        </p:txBody>
      </p:sp>
    </p:spTree>
    <p:extLst>
      <p:ext uri="{BB962C8B-B14F-4D97-AF65-F5344CB8AC3E}">
        <p14:creationId xmlns:p14="http://schemas.microsoft.com/office/powerpoint/2010/main" val="808922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E0CBB-67EF-4061-8690-C7C41AAFD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How to Comment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C5E6C5-A1B8-4AF0-B76E-37A96A28881C}"/>
              </a:ext>
            </a:extLst>
          </p:cNvPr>
          <p:cNvSpPr txBox="1"/>
          <p:nvPr/>
        </p:nvSpPr>
        <p:spPr>
          <a:xfrm>
            <a:off x="575186" y="1629695"/>
            <a:ext cx="771340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Speak up now!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Email to </a:t>
            </a:r>
            <a:r>
              <a:rPr lang="en-US" sz="3600" dirty="0">
                <a:hlinkClick r:id="rId2"/>
              </a:rPr>
              <a:t>ahdcsdplans@anchorageak.gov</a:t>
            </a: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Mail to:</a:t>
            </a:r>
          </a:p>
          <a:p>
            <a:pPr lvl="1" algn="ctr"/>
            <a:r>
              <a:rPr lang="en-US" sz="3600" dirty="0"/>
              <a:t>Anchorage Health Department</a:t>
            </a:r>
          </a:p>
          <a:p>
            <a:pPr lvl="1" algn="ctr"/>
            <a:r>
              <a:rPr lang="en-US" sz="3600" dirty="0"/>
              <a:t>Community Safety and Development</a:t>
            </a:r>
          </a:p>
          <a:p>
            <a:pPr lvl="1" algn="ctr"/>
            <a:r>
              <a:rPr lang="en-US" sz="3600" dirty="0"/>
              <a:t>P.O. Box 196650</a:t>
            </a:r>
          </a:p>
          <a:p>
            <a:pPr lvl="1" algn="ctr"/>
            <a:r>
              <a:rPr lang="en-US" sz="3600" dirty="0"/>
              <a:t>Anchorage, AK 99519</a:t>
            </a:r>
          </a:p>
        </p:txBody>
      </p:sp>
    </p:spTree>
    <p:extLst>
      <p:ext uri="{BB962C8B-B14F-4D97-AF65-F5344CB8AC3E}">
        <p14:creationId xmlns:p14="http://schemas.microsoft.com/office/powerpoint/2010/main" val="3070339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326" y="0"/>
            <a:ext cx="8062025" cy="645952"/>
          </a:xfrm>
        </p:spPr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Questions?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3" y="1149264"/>
            <a:ext cx="8936736" cy="496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939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1286" y="2389711"/>
            <a:ext cx="4743044" cy="218722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Contact info: </a:t>
            </a:r>
            <a:b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Jed Drolet</a:t>
            </a:r>
            <a:b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Anchorage Health Department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(907) 343-4285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ahdcsdplans@anchorageak.gov</a:t>
            </a:r>
            <a:endParaRPr lang="en-US" sz="2400" dirty="0">
              <a:latin typeface="+mn-lt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" y="266150"/>
            <a:ext cx="9144000" cy="1282595"/>
          </a:xfrm>
        </p:spPr>
        <p:txBody>
          <a:bodyPr/>
          <a:lstStyle/>
          <a:p>
            <a:pPr algn="ctr"/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Thank you!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78" y="1895911"/>
            <a:ext cx="2771609" cy="3424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256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3326" y="-13063"/>
            <a:ext cx="8062025" cy="801666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Presenter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3599" y="1299532"/>
            <a:ext cx="7003072" cy="4351338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79095" y="1515979"/>
            <a:ext cx="64275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Jed Drolet, Community Systems Program Manager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15286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The HUD Planning Process</a:t>
            </a:r>
          </a:p>
        </p:txBody>
      </p:sp>
    </p:spTree>
    <p:extLst>
      <p:ext uri="{BB962C8B-B14F-4D97-AF65-F5344CB8AC3E}">
        <p14:creationId xmlns:p14="http://schemas.microsoft.com/office/powerpoint/2010/main" val="375979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89150"/>
            <a:ext cx="7886700" cy="994172"/>
          </a:xfrm>
        </p:spPr>
        <p:txBody>
          <a:bodyPr/>
          <a:lstStyle/>
          <a:p>
            <a:r>
              <a:rPr lang="en-US" dirty="0"/>
              <a:t>Qualitative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049" y="1271523"/>
            <a:ext cx="8732321" cy="4916626"/>
          </a:xfrm>
        </p:spPr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5-year Consolidated Plan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Annual Action Plan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Consolidated Annual Performance and Evaluation Report (CAPER)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7285" y="86217"/>
            <a:ext cx="72776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Required Plans</a:t>
            </a:r>
            <a:endParaRPr lang="en-US" sz="4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445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/>
              <a:t>AHD Programs Covered by Con Plan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876926"/>
            <a:ext cx="718285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CDBG: Community Development Block Grant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HOME: HOME Investment Partnerships Program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ESG: Emergency Solutions Grant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HTF: National Housing Trust Fund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24254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5A45D4E-BFD5-4AEB-A7CB-04C3E2AF0D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Substantial Amendment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1C4D76BA-E71F-4AC4-BF40-75BDAFC539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085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F1B626-AFF8-4FFD-8194-8AC5DC06A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Substantial Amendments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240775-947E-40E5-91C2-B5555277E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484" y="1297118"/>
            <a:ext cx="7788348" cy="472022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Required when we make a major change to Action Plan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Go through public process</a:t>
            </a:r>
          </a:p>
          <a:p>
            <a:pPr marL="857250" lvl="1" indent="-342900"/>
            <a:r>
              <a:rPr lang="en-US" dirty="0">
                <a:solidFill>
                  <a:schemeClr val="tx1"/>
                </a:solidFill>
              </a:rPr>
              <a:t>30-day comment period</a:t>
            </a:r>
          </a:p>
          <a:p>
            <a:pPr marL="857250" lvl="1" indent="-342900"/>
            <a:r>
              <a:rPr lang="en-US" dirty="0">
                <a:solidFill>
                  <a:schemeClr val="tx1"/>
                </a:solidFill>
              </a:rPr>
              <a:t>Public Hearing (this one)</a:t>
            </a:r>
          </a:p>
          <a:p>
            <a:pPr marL="857250" lvl="1" indent="-342900"/>
            <a:r>
              <a:rPr lang="en-US" dirty="0">
                <a:solidFill>
                  <a:schemeClr val="tx1"/>
                </a:solidFill>
              </a:rPr>
              <a:t>Assembly Approval</a:t>
            </a:r>
          </a:p>
          <a:p>
            <a:pPr marL="857250" lvl="1" indent="-342900"/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05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F1B626-AFF8-4FFD-8194-8AC5DC06A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Substantial Amendments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240775-947E-40E5-91C2-B5555277E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484" y="1297118"/>
            <a:ext cx="7788348" cy="4720223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Making changes to 2021 Action Plan:</a:t>
            </a:r>
          </a:p>
          <a:p>
            <a:pPr marL="857250" lvl="1" indent="-342900"/>
            <a:r>
              <a:rPr lang="en-US" dirty="0">
                <a:solidFill>
                  <a:schemeClr val="tx1"/>
                </a:solidFill>
              </a:rPr>
              <a:t>Reallocating $600,000 of CDBG from Beans Café to Alaska Literacy Program</a:t>
            </a:r>
          </a:p>
          <a:p>
            <a:pPr marL="857250" lvl="1" indent="-342900"/>
            <a:r>
              <a:rPr lang="en-US" dirty="0">
                <a:solidFill>
                  <a:schemeClr val="tx1"/>
                </a:solidFill>
              </a:rPr>
              <a:t>Reallocating $143,499 of ESG from Anchorage Coalition to End Homelessness to the Institute for Community Alliances for Homeless Management Information System Lead Activities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Draft on website: </a:t>
            </a:r>
            <a:r>
              <a:rPr lang="en-US" u="sng" dirty="0">
                <a:hlinkClick r:id="rId2"/>
              </a:rPr>
              <a:t>https://tinyurl.com/AHD-CSD</a:t>
            </a:r>
            <a:endParaRPr lang="en-US" u="sng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472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F1B626-AFF8-4FFD-8194-8AC5DC06A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CDBG Reallocation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240775-947E-40E5-91C2-B5555277E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484" y="1297118"/>
            <a:ext cx="7788348" cy="4720223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Amount: $600,000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Previous project with Beans Café determined ineligible, completed with other funding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Alaska Literacy Program Building Rehabilitation needs additional funding</a:t>
            </a:r>
          </a:p>
          <a:p>
            <a:pPr marL="857250" lvl="1" indent="-342900"/>
            <a:r>
              <a:rPr lang="en-US" dirty="0">
                <a:solidFill>
                  <a:schemeClr val="tx1"/>
                </a:solidFill>
              </a:rPr>
              <a:t>Scope expanded to bring building up to code</a:t>
            </a:r>
          </a:p>
          <a:p>
            <a:pPr marL="857250" lvl="1" indent="-342900"/>
            <a:r>
              <a:rPr lang="en-US" dirty="0">
                <a:solidFill>
                  <a:schemeClr val="tx1"/>
                </a:solidFill>
              </a:rPr>
              <a:t>Need to complete this summer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849484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70C0"/>
      </a:hlink>
      <a:folHlink>
        <a:srgbClr val="954F72"/>
      </a:folHlink>
    </a:clrScheme>
    <a:fontScheme name="Custom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 Template 2019.potx" id="{D1EB0261-E2A6-488A-A462-CC36444B54DA}" vid="{ED1BF159-ED4B-4CCF-9F9B-2C761BDEF5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OA Document" ma:contentTypeID="0x010100643CFEBFAB7D31438E969F1165CA7F9900BD9BEA53D9D80C45910C415F07BB2C02" ma:contentTypeVersion="29" ma:contentTypeDescription="" ma:contentTypeScope="" ma:versionID="f3ce91f7ac8ee2b6ac135bb1d15597e1">
  <xsd:schema xmlns:xsd="http://www.w3.org/2001/XMLSchema" xmlns:xs="http://www.w3.org/2001/XMLSchema" xmlns:p="http://schemas.microsoft.com/office/2006/metadata/properties" xmlns:ns2="c2cd5102-672f-4cb7-8a8f-d88cffe52635" xmlns:ns3="ed7483f8-5f6e-4a45-8f2c-2bc01044f486" targetNamespace="http://schemas.microsoft.com/office/2006/metadata/properties" ma:root="true" ma:fieldsID="fdc31a922fad74460f314ebf36ac7c57" ns2:_="" ns3:_="">
    <xsd:import namespace="c2cd5102-672f-4cb7-8a8f-d88cffe52635"/>
    <xsd:import namespace="ed7483f8-5f6e-4a45-8f2c-2bc01044f486"/>
    <xsd:element name="properties">
      <xsd:complexType>
        <xsd:sequence>
          <xsd:element name="documentManagement">
            <xsd:complexType>
              <xsd:all>
                <xsd:element ref="ns2:Document_x0020_Description" minOccurs="0"/>
                <xsd:element ref="ns2:Document_x0020_Year" minOccurs="0"/>
                <xsd:element ref="ns3:Document_x0020_Keyword" minOccurs="0"/>
                <xsd:element ref="ns3:Document_x0020_Keyword_x0020_2" minOccurs="0"/>
                <xsd:element ref="ns3:Document_x0020_Keyword_x0020_3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cd5102-672f-4cb7-8a8f-d88cffe52635" elementFormDefault="qualified">
    <xsd:import namespace="http://schemas.microsoft.com/office/2006/documentManagement/types"/>
    <xsd:import namespace="http://schemas.microsoft.com/office/infopath/2007/PartnerControls"/>
    <xsd:element name="Document_x0020_Description" ma:index="8" nillable="true" ma:displayName="Document Description" ma:internalName="Document_x0020_Description" ma:readOnly="false">
      <xsd:simpleType>
        <xsd:restriction base="dms:Note">
          <xsd:maxLength value="255"/>
        </xsd:restriction>
      </xsd:simpleType>
    </xsd:element>
    <xsd:element name="Document_x0020_Year" ma:index="9" nillable="true" ma:displayName="Document Year" ma:internalName="Document_x0020_Year" ma:readOnly="false">
      <xsd:simpleType>
        <xsd:restriction base="dms:Text">
          <xsd:maxLength value="4"/>
        </xsd:restriction>
      </xsd:simpleType>
    </xsd:element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7483f8-5f6e-4a45-8f2c-2bc01044f486" elementFormDefault="qualified">
    <xsd:import namespace="http://schemas.microsoft.com/office/2006/documentManagement/types"/>
    <xsd:import namespace="http://schemas.microsoft.com/office/infopath/2007/PartnerControls"/>
    <xsd:element name="Document_x0020_Keyword" ma:index="10" nillable="true" ma:displayName="Document Keyword" ma:list="{fc64207a-62ba-48b6-a6ad-7f93e03bbb0f}" ma:internalName="Document_x0020_Keyword" ma:readOnly="false" ma:showField="Title" ma:web="c2cd5102-672f-4cb7-8a8f-d88cffe52635">
      <xsd:simpleType>
        <xsd:restriction base="dms:Lookup"/>
      </xsd:simpleType>
    </xsd:element>
    <xsd:element name="Document_x0020_Keyword_x0020_2" ma:index="11" nillable="true" ma:displayName="Document Keyword 2" ma:list="{fc64207a-62ba-48b6-a6ad-7f93e03bbb0f}" ma:internalName="Document_x0020_Keyword_x0020_2" ma:readOnly="false" ma:showField="Title" ma:web="c2cd5102-672f-4cb7-8a8f-d88cffe52635">
      <xsd:simpleType>
        <xsd:restriction base="dms:Lookup"/>
      </xsd:simpleType>
    </xsd:element>
    <xsd:element name="Document_x0020_Keyword_x0020_3" ma:index="12" nillable="true" ma:displayName="Document Keyword 3" ma:list="{fc64207a-62ba-48b6-a6ad-7f93e03bbb0f}" ma:internalName="Document_x0020_Keyword_x0020_3" ma:readOnly="false" ma:showField="Title" ma:web="c2cd5102-672f-4cb7-8a8f-d88cffe52635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Description xmlns="c2cd5102-672f-4cb7-8a8f-d88cffe52635" xsi:nil="true"/>
    <Document_x0020_Keyword_x0020_3 xmlns="ed7483f8-5f6e-4a45-8f2c-2bc01044f486" xsi:nil="true"/>
    <Document_x0020_Keyword_x0020_2 xmlns="ed7483f8-5f6e-4a45-8f2c-2bc01044f486" xsi:nil="true"/>
    <Document_x0020_Keyword xmlns="ed7483f8-5f6e-4a45-8f2c-2bc01044f486">55</Document_x0020_Keyword>
    <Document_x0020_Year xmlns="c2cd5102-672f-4cb7-8a8f-d88cffe52635">2023</Document_x0020_Year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FF2DDEF-1D47-4B75-95E7-C9F4C6DFCBF3}"/>
</file>

<file path=customXml/itemProps2.xml><?xml version="1.0" encoding="utf-8"?>
<ds:datastoreItem xmlns:ds="http://schemas.openxmlformats.org/officeDocument/2006/customXml" ds:itemID="{F46A98E9-950E-44C5-AE64-2E1F0A484B32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5DF2801-F590-4D7E-B2E0-1D8A2D52ABF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Template 2019</Template>
  <TotalTime>516</TotalTime>
  <Words>325</Words>
  <Application>Microsoft Office PowerPoint</Application>
  <PresentationFormat>On-screen Show (4:3)</PresentationFormat>
  <Paragraphs>64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WelcomeDoc</vt:lpstr>
      <vt:lpstr>PowerPoint Presentation</vt:lpstr>
      <vt:lpstr>Presenter</vt:lpstr>
      <vt:lpstr>The HUD Planning Process</vt:lpstr>
      <vt:lpstr>Qualitative Data</vt:lpstr>
      <vt:lpstr>AHD Programs Covered by Con Plan</vt:lpstr>
      <vt:lpstr>Substantial Amendment</vt:lpstr>
      <vt:lpstr>Substantial Amendments</vt:lpstr>
      <vt:lpstr>Substantial Amendments</vt:lpstr>
      <vt:lpstr>CDBG Reallocation</vt:lpstr>
      <vt:lpstr>ESG Reallocation</vt:lpstr>
      <vt:lpstr>Comment Period</vt:lpstr>
      <vt:lpstr>How to Comment</vt:lpstr>
      <vt:lpstr>Questions?</vt:lpstr>
      <vt:lpstr>Thank you! </vt:lpstr>
    </vt:vector>
  </TitlesOfParts>
  <Company>MOA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Lebo, Nicole</dc:creator>
  <cp:keywords/>
  <cp:lastModifiedBy>Drolet, Jedediah S.</cp:lastModifiedBy>
  <cp:revision>25</cp:revision>
  <cp:lastPrinted>2018-09-17T20:19:24Z</cp:lastPrinted>
  <dcterms:created xsi:type="dcterms:W3CDTF">2021-08-18T00:38:48Z</dcterms:created>
  <dcterms:modified xsi:type="dcterms:W3CDTF">2023-07-05T22:51:26Z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  <property fmtid="{D5CDD505-2E9C-101B-9397-08002B2CF9AE}" pid="3" name="ContentTypeId">
    <vt:lpwstr>0x010100643CFEBFAB7D31438E969F1165CA7F9900BD9BEA53D9D80C45910C415F07BB2C02</vt:lpwstr>
  </property>
</Properties>
</file>