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66" r:id="rId5"/>
    <p:sldId id="309" r:id="rId6"/>
    <p:sldId id="327" r:id="rId7"/>
    <p:sldId id="312" r:id="rId8"/>
    <p:sldId id="328" r:id="rId9"/>
    <p:sldId id="2145706401" r:id="rId10"/>
    <p:sldId id="2145706402" r:id="rId11"/>
    <p:sldId id="2145706388" r:id="rId12"/>
    <p:sldId id="2145706395" r:id="rId13"/>
    <p:sldId id="2145706394" r:id="rId14"/>
    <p:sldId id="2145706393" r:id="rId15"/>
    <p:sldId id="337" r:id="rId16"/>
    <p:sldId id="343" r:id="rId17"/>
    <p:sldId id="350" r:id="rId18"/>
    <p:sldId id="349" r:id="rId19"/>
    <p:sldId id="345" r:id="rId20"/>
    <p:sldId id="351" r:id="rId21"/>
    <p:sldId id="348" r:id="rId22"/>
    <p:sldId id="2145706412" r:id="rId23"/>
    <p:sldId id="2145706410" r:id="rId24"/>
    <p:sldId id="2145706411" r:id="rId25"/>
    <p:sldId id="2145706403" r:id="rId26"/>
    <p:sldId id="336" r:id="rId27"/>
    <p:sldId id="2145706400" r:id="rId28"/>
    <p:sldId id="2145706406" r:id="rId29"/>
    <p:sldId id="2145706409" r:id="rId30"/>
    <p:sldId id="268" r:id="rId31"/>
    <p:sldId id="265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lide" id="{E75E278A-FF0E-49A4-B170-79828D63BBAD}">
          <p14:sldIdLst>
            <p14:sldId id="266"/>
            <p14:sldId id="309"/>
          </p14:sldIdLst>
        </p14:section>
        <p14:section name="Content Slides" id="{B9B51309-D148-4332-87C2-07BE32FBCA3B}">
          <p14:sldIdLst>
            <p14:sldId id="327"/>
            <p14:sldId id="312"/>
            <p14:sldId id="328"/>
            <p14:sldId id="2145706401"/>
            <p14:sldId id="2145706402"/>
            <p14:sldId id="2145706388"/>
            <p14:sldId id="2145706395"/>
            <p14:sldId id="2145706394"/>
            <p14:sldId id="2145706393"/>
            <p14:sldId id="337"/>
            <p14:sldId id="343"/>
            <p14:sldId id="350"/>
            <p14:sldId id="349"/>
            <p14:sldId id="345"/>
            <p14:sldId id="351"/>
            <p14:sldId id="348"/>
            <p14:sldId id="2145706412"/>
            <p14:sldId id="2145706410"/>
            <p14:sldId id="2145706411"/>
            <p14:sldId id="2145706403"/>
            <p14:sldId id="336"/>
            <p14:sldId id="2145706400"/>
            <p14:sldId id="2145706406"/>
            <p14:sldId id="2145706409"/>
            <p14:sldId id="268"/>
          </p14:sldIdLst>
        </p14:section>
        <p14:section name="Final Slide" id="{927FAAC5-E5FD-4DFE-A7C3-32A43782CFDC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D947"/>
    <a:srgbClr val="D2B4A6"/>
    <a:srgbClr val="734F29"/>
    <a:srgbClr val="D24726"/>
    <a:srgbClr val="DD462F"/>
    <a:srgbClr val="AEB785"/>
    <a:srgbClr val="EFD5A2"/>
    <a:srgbClr val="3B3026"/>
    <a:srgbClr val="ECE1CA"/>
    <a:srgbClr val="795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0859" autoAdjust="0"/>
  </p:normalViewPr>
  <p:slideViewPr>
    <p:cSldViewPr snapToGrid="0">
      <p:cViewPr varScale="1">
        <p:scale>
          <a:sx n="130" d="100"/>
          <a:sy n="130" d="100"/>
        </p:scale>
        <p:origin x="1056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94AF2-CF03-4602-9C7F-3F6AFF7FFE8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84C2E6-B947-4D36-9F3C-5E13608A39A1}">
      <dgm:prSet/>
      <dgm:spPr/>
      <dgm:t>
        <a:bodyPr/>
        <a:lstStyle/>
        <a:p>
          <a:r>
            <a:rPr lang="en-US" dirty="0" err="1"/>
            <a:t>RurAL</a:t>
          </a:r>
          <a:r>
            <a:rPr lang="en-US" dirty="0"/>
            <a:t> CAP</a:t>
          </a:r>
        </a:p>
      </dgm:t>
    </dgm:pt>
    <dgm:pt modelId="{D3DDD00C-B765-4AF6-AE86-BFF0B8DE8EBE}" type="parTrans" cxnId="{24D02100-BF26-49A2-A5D1-00EF1E9DDB1F}">
      <dgm:prSet/>
      <dgm:spPr/>
      <dgm:t>
        <a:bodyPr/>
        <a:lstStyle/>
        <a:p>
          <a:endParaRPr lang="en-US"/>
        </a:p>
      </dgm:t>
    </dgm:pt>
    <dgm:pt modelId="{19CC7E93-0CC8-46E0-9843-9E26155A1F29}" type="sibTrans" cxnId="{24D02100-BF26-49A2-A5D1-00EF1E9DDB1F}">
      <dgm:prSet/>
      <dgm:spPr/>
      <dgm:t>
        <a:bodyPr/>
        <a:lstStyle/>
        <a:p>
          <a:endParaRPr lang="en-US"/>
        </a:p>
      </dgm:t>
    </dgm:pt>
    <dgm:pt modelId="{42EDF761-C1AF-4D6B-B3A9-8CF2ECF597BE}">
      <dgm:prSet/>
      <dgm:spPr/>
      <dgm:t>
        <a:bodyPr/>
        <a:lstStyle/>
        <a:p>
          <a:r>
            <a:rPr lang="en-US"/>
            <a:t>Mobile Home Repair</a:t>
          </a:r>
        </a:p>
      </dgm:t>
    </dgm:pt>
    <dgm:pt modelId="{681FC195-8ED5-49C7-A8ED-A5CC5BDCF42F}" type="parTrans" cxnId="{8C463AE0-8CC6-42D7-962B-F3C3405E0E12}">
      <dgm:prSet/>
      <dgm:spPr/>
      <dgm:t>
        <a:bodyPr/>
        <a:lstStyle/>
        <a:p>
          <a:endParaRPr lang="en-US"/>
        </a:p>
      </dgm:t>
    </dgm:pt>
    <dgm:pt modelId="{559F4C97-EAD5-4E31-A1B3-955E8228052B}" type="sibTrans" cxnId="{8C463AE0-8CC6-42D7-962B-F3C3405E0E12}">
      <dgm:prSet/>
      <dgm:spPr/>
      <dgm:t>
        <a:bodyPr/>
        <a:lstStyle/>
        <a:p>
          <a:endParaRPr lang="en-US"/>
        </a:p>
      </dgm:t>
    </dgm:pt>
    <dgm:pt modelId="{F5BE6014-B0F0-4420-A4AC-A98ED8C3E1A1}">
      <dgm:prSet/>
      <dgm:spPr/>
      <dgm:t>
        <a:bodyPr/>
        <a:lstStyle/>
        <a:p>
          <a:r>
            <a:rPr lang="en-US"/>
            <a:t>Alaska Literacy Program </a:t>
          </a:r>
        </a:p>
      </dgm:t>
    </dgm:pt>
    <dgm:pt modelId="{B745B2DD-C656-4366-9518-16807C24071E}" type="parTrans" cxnId="{00B61B4E-045F-451E-B02E-ED8566BF2AB0}">
      <dgm:prSet/>
      <dgm:spPr/>
      <dgm:t>
        <a:bodyPr/>
        <a:lstStyle/>
        <a:p>
          <a:endParaRPr lang="en-US"/>
        </a:p>
      </dgm:t>
    </dgm:pt>
    <dgm:pt modelId="{CD56B17B-81BF-4F31-8E17-DC16099AADF2}" type="sibTrans" cxnId="{00B61B4E-045F-451E-B02E-ED8566BF2AB0}">
      <dgm:prSet/>
      <dgm:spPr/>
      <dgm:t>
        <a:bodyPr/>
        <a:lstStyle/>
        <a:p>
          <a:endParaRPr lang="en-US"/>
        </a:p>
      </dgm:t>
    </dgm:pt>
    <dgm:pt modelId="{03C2A1D6-7151-450B-B515-B5A7C6C1F524}">
      <dgm:prSet/>
      <dgm:spPr/>
      <dgm:t>
        <a:bodyPr/>
        <a:lstStyle/>
        <a:p>
          <a:r>
            <a:rPr lang="en-US"/>
            <a:t>Vertical Lift &amp; Arctic Entry</a:t>
          </a:r>
        </a:p>
      </dgm:t>
    </dgm:pt>
    <dgm:pt modelId="{1FCDA5B4-EA81-474F-A520-4F6C38E18EE7}" type="parTrans" cxnId="{7E94AD53-8FB0-4466-9EE3-EE607A883419}">
      <dgm:prSet/>
      <dgm:spPr/>
      <dgm:t>
        <a:bodyPr/>
        <a:lstStyle/>
        <a:p>
          <a:endParaRPr lang="en-US"/>
        </a:p>
      </dgm:t>
    </dgm:pt>
    <dgm:pt modelId="{4DDC08BE-F903-4A66-80DB-EF7D2F4FEF98}" type="sibTrans" cxnId="{7E94AD53-8FB0-4466-9EE3-EE607A883419}">
      <dgm:prSet/>
      <dgm:spPr/>
      <dgm:t>
        <a:bodyPr/>
        <a:lstStyle/>
        <a:p>
          <a:endParaRPr lang="en-US"/>
        </a:p>
      </dgm:t>
    </dgm:pt>
    <dgm:pt modelId="{0B5C10CC-983F-4B1B-B085-30539AB1EBCB}">
      <dgm:prSet/>
      <dgm:spPr/>
      <dgm:t>
        <a:bodyPr/>
        <a:lstStyle/>
        <a:p>
          <a:r>
            <a:rPr lang="en-US"/>
            <a:t>Brother Francis Shelter </a:t>
          </a:r>
        </a:p>
      </dgm:t>
    </dgm:pt>
    <dgm:pt modelId="{58C37C9D-D9D3-433E-8324-53E35724E138}" type="parTrans" cxnId="{6A824B3C-A5E9-43C6-A1B9-6836C496CE5F}">
      <dgm:prSet/>
      <dgm:spPr/>
      <dgm:t>
        <a:bodyPr/>
        <a:lstStyle/>
        <a:p>
          <a:endParaRPr lang="en-US"/>
        </a:p>
      </dgm:t>
    </dgm:pt>
    <dgm:pt modelId="{6D954DA0-48CD-4A31-882C-C5A3296700D0}" type="sibTrans" cxnId="{6A824B3C-A5E9-43C6-A1B9-6836C496CE5F}">
      <dgm:prSet/>
      <dgm:spPr/>
      <dgm:t>
        <a:bodyPr/>
        <a:lstStyle/>
        <a:p>
          <a:endParaRPr lang="en-US"/>
        </a:p>
      </dgm:t>
    </dgm:pt>
    <dgm:pt modelId="{A5DF71AE-0E20-489F-BD85-7C39E9E34AE4}">
      <dgm:prSet/>
      <dgm:spPr/>
      <dgm:t>
        <a:bodyPr/>
        <a:lstStyle/>
        <a:p>
          <a:r>
            <a:rPr lang="en-US"/>
            <a:t>Security Fence</a:t>
          </a:r>
        </a:p>
      </dgm:t>
    </dgm:pt>
    <dgm:pt modelId="{ED5BEA33-C9D6-460A-B563-6D19E793522F}" type="parTrans" cxnId="{20095B4B-46F6-41CE-91A8-B408B8DDCF95}">
      <dgm:prSet/>
      <dgm:spPr/>
      <dgm:t>
        <a:bodyPr/>
        <a:lstStyle/>
        <a:p>
          <a:endParaRPr lang="en-US"/>
        </a:p>
      </dgm:t>
    </dgm:pt>
    <dgm:pt modelId="{4529F066-866D-4478-B657-A3DBFE0ED138}" type="sibTrans" cxnId="{20095B4B-46F6-41CE-91A8-B408B8DDCF95}">
      <dgm:prSet/>
      <dgm:spPr/>
      <dgm:t>
        <a:bodyPr/>
        <a:lstStyle/>
        <a:p>
          <a:endParaRPr lang="en-US"/>
        </a:p>
      </dgm:t>
    </dgm:pt>
    <dgm:pt modelId="{27B99517-11F2-446F-ADB5-846F1C4E7E69}">
      <dgm:prSet/>
      <dgm:spPr/>
      <dgm:t>
        <a:bodyPr/>
        <a:lstStyle/>
        <a:p>
          <a:r>
            <a:rPr lang="en-US"/>
            <a:t>Covenant House Alaska </a:t>
          </a:r>
        </a:p>
      </dgm:t>
    </dgm:pt>
    <dgm:pt modelId="{D28ACE86-00AB-4457-84C1-5307F67BE6B4}" type="parTrans" cxnId="{E267DC99-6A7C-4597-B127-9A700BE9D831}">
      <dgm:prSet/>
      <dgm:spPr/>
      <dgm:t>
        <a:bodyPr/>
        <a:lstStyle/>
        <a:p>
          <a:endParaRPr lang="en-US"/>
        </a:p>
      </dgm:t>
    </dgm:pt>
    <dgm:pt modelId="{9B65B5ED-431E-411E-9254-99897D26A990}" type="sibTrans" cxnId="{E267DC99-6A7C-4597-B127-9A700BE9D831}">
      <dgm:prSet/>
      <dgm:spPr/>
      <dgm:t>
        <a:bodyPr/>
        <a:lstStyle/>
        <a:p>
          <a:endParaRPr lang="en-US"/>
        </a:p>
      </dgm:t>
    </dgm:pt>
    <dgm:pt modelId="{ACA11D9F-CA32-4012-AD74-E7E5A76A32BE}">
      <dgm:prSet/>
      <dgm:spPr/>
      <dgm:t>
        <a:bodyPr/>
        <a:lstStyle/>
        <a:p>
          <a:r>
            <a:rPr lang="en-US" dirty="0"/>
            <a:t>Bridges to Success (Micro-Units)</a:t>
          </a:r>
        </a:p>
      </dgm:t>
    </dgm:pt>
    <dgm:pt modelId="{11261BF6-2EE5-4A69-B113-E3A851F1E36A}" type="parTrans" cxnId="{4FA074F5-6F97-40E3-ACC8-0A4B539B59E3}">
      <dgm:prSet/>
      <dgm:spPr/>
      <dgm:t>
        <a:bodyPr/>
        <a:lstStyle/>
        <a:p>
          <a:endParaRPr lang="en-US"/>
        </a:p>
      </dgm:t>
    </dgm:pt>
    <dgm:pt modelId="{44E91251-0E98-4928-AB7B-236E1274944B}" type="sibTrans" cxnId="{4FA074F5-6F97-40E3-ACC8-0A4B539B59E3}">
      <dgm:prSet/>
      <dgm:spPr/>
      <dgm:t>
        <a:bodyPr/>
        <a:lstStyle/>
        <a:p>
          <a:endParaRPr lang="en-US"/>
        </a:p>
      </dgm:t>
    </dgm:pt>
    <dgm:pt modelId="{ABB806E4-8FA4-4026-80C2-31CC51B75E7B}" type="pres">
      <dgm:prSet presAssocID="{81E94AF2-CF03-4602-9C7F-3F6AFF7FFE85}" presName="Name0" presStyleCnt="0">
        <dgm:presLayoutVars>
          <dgm:dir/>
          <dgm:animLvl val="lvl"/>
          <dgm:resizeHandles val="exact"/>
        </dgm:presLayoutVars>
      </dgm:prSet>
      <dgm:spPr/>
    </dgm:pt>
    <dgm:pt modelId="{627FE1E5-4BAD-4666-9895-1101249D33CB}" type="pres">
      <dgm:prSet presAssocID="{C884C2E6-B947-4D36-9F3C-5E13608A39A1}" presName="linNode" presStyleCnt="0"/>
      <dgm:spPr/>
    </dgm:pt>
    <dgm:pt modelId="{4FDA08C6-162A-434B-8792-752594CA60BB}" type="pres">
      <dgm:prSet presAssocID="{C884C2E6-B947-4D36-9F3C-5E13608A39A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7BAD670-C459-4ECB-B7A0-A40F9D006C72}" type="pres">
      <dgm:prSet presAssocID="{C884C2E6-B947-4D36-9F3C-5E13608A39A1}" presName="descendantText" presStyleLbl="alignAccFollowNode1" presStyleIdx="0" presStyleCnt="4">
        <dgm:presLayoutVars>
          <dgm:bulletEnabled val="1"/>
        </dgm:presLayoutVars>
      </dgm:prSet>
      <dgm:spPr/>
    </dgm:pt>
    <dgm:pt modelId="{036AB7C1-9B81-48C6-B87F-754D4EFFBEB7}" type="pres">
      <dgm:prSet presAssocID="{19CC7E93-0CC8-46E0-9843-9E26155A1F29}" presName="sp" presStyleCnt="0"/>
      <dgm:spPr/>
    </dgm:pt>
    <dgm:pt modelId="{9D4D36C0-D066-462E-8D23-3ECD3FEE9743}" type="pres">
      <dgm:prSet presAssocID="{F5BE6014-B0F0-4420-A4AC-A98ED8C3E1A1}" presName="linNode" presStyleCnt="0"/>
      <dgm:spPr/>
    </dgm:pt>
    <dgm:pt modelId="{91C811E2-CFAD-46AC-AB9B-8E515F6FE96B}" type="pres">
      <dgm:prSet presAssocID="{F5BE6014-B0F0-4420-A4AC-A98ED8C3E1A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A6E8037-A3C4-40B4-A65C-82E200DC03D4}" type="pres">
      <dgm:prSet presAssocID="{F5BE6014-B0F0-4420-A4AC-A98ED8C3E1A1}" presName="descendantText" presStyleLbl="alignAccFollowNode1" presStyleIdx="1" presStyleCnt="4">
        <dgm:presLayoutVars>
          <dgm:bulletEnabled val="1"/>
        </dgm:presLayoutVars>
      </dgm:prSet>
      <dgm:spPr/>
    </dgm:pt>
    <dgm:pt modelId="{D9E09C17-9474-4F6D-AA54-0AA88B1D990C}" type="pres">
      <dgm:prSet presAssocID="{CD56B17B-81BF-4F31-8E17-DC16099AADF2}" presName="sp" presStyleCnt="0"/>
      <dgm:spPr/>
    </dgm:pt>
    <dgm:pt modelId="{7355611D-9CEC-4AF6-BCCB-C36D87817014}" type="pres">
      <dgm:prSet presAssocID="{0B5C10CC-983F-4B1B-B085-30539AB1EBCB}" presName="linNode" presStyleCnt="0"/>
      <dgm:spPr/>
    </dgm:pt>
    <dgm:pt modelId="{EC973680-0946-43F5-9BA4-AC5379CCFF81}" type="pres">
      <dgm:prSet presAssocID="{0B5C10CC-983F-4B1B-B085-30539AB1EBC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4966854-B03E-48A2-82DF-92DDF1FCCF46}" type="pres">
      <dgm:prSet presAssocID="{0B5C10CC-983F-4B1B-B085-30539AB1EBCB}" presName="descendantText" presStyleLbl="alignAccFollowNode1" presStyleIdx="2" presStyleCnt="4">
        <dgm:presLayoutVars>
          <dgm:bulletEnabled val="1"/>
        </dgm:presLayoutVars>
      </dgm:prSet>
      <dgm:spPr/>
    </dgm:pt>
    <dgm:pt modelId="{058C0518-6095-4DCD-81D5-9D0C4DFA4AB7}" type="pres">
      <dgm:prSet presAssocID="{6D954DA0-48CD-4A31-882C-C5A3296700D0}" presName="sp" presStyleCnt="0"/>
      <dgm:spPr/>
    </dgm:pt>
    <dgm:pt modelId="{CE0C535D-C394-4876-94DB-34EFD6DBB10E}" type="pres">
      <dgm:prSet presAssocID="{27B99517-11F2-446F-ADB5-846F1C4E7E69}" presName="linNode" presStyleCnt="0"/>
      <dgm:spPr/>
    </dgm:pt>
    <dgm:pt modelId="{C79E5C22-1617-4398-9093-C3BDB5E21F94}" type="pres">
      <dgm:prSet presAssocID="{27B99517-11F2-446F-ADB5-846F1C4E7E69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B33619E-BF4E-41F3-8932-695268678B75}" type="pres">
      <dgm:prSet presAssocID="{27B99517-11F2-446F-ADB5-846F1C4E7E69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4D02100-BF26-49A2-A5D1-00EF1E9DDB1F}" srcId="{81E94AF2-CF03-4602-9C7F-3F6AFF7FFE85}" destId="{C884C2E6-B947-4D36-9F3C-5E13608A39A1}" srcOrd="0" destOrd="0" parTransId="{D3DDD00C-B765-4AF6-AE86-BFF0B8DE8EBE}" sibTransId="{19CC7E93-0CC8-46E0-9843-9E26155A1F29}"/>
    <dgm:cxn modelId="{559A8226-3774-4F7D-930C-46109D13D7A8}" type="presOf" srcId="{42EDF761-C1AF-4D6B-B3A9-8CF2ECF597BE}" destId="{77BAD670-C459-4ECB-B7A0-A40F9D006C72}" srcOrd="0" destOrd="0" presId="urn:microsoft.com/office/officeart/2005/8/layout/vList5"/>
    <dgm:cxn modelId="{BCA21437-C313-4301-9A6C-148951F0C4D7}" type="presOf" srcId="{F5BE6014-B0F0-4420-A4AC-A98ED8C3E1A1}" destId="{91C811E2-CFAD-46AC-AB9B-8E515F6FE96B}" srcOrd="0" destOrd="0" presId="urn:microsoft.com/office/officeart/2005/8/layout/vList5"/>
    <dgm:cxn modelId="{6A824B3C-A5E9-43C6-A1B9-6836C496CE5F}" srcId="{81E94AF2-CF03-4602-9C7F-3F6AFF7FFE85}" destId="{0B5C10CC-983F-4B1B-B085-30539AB1EBCB}" srcOrd="2" destOrd="0" parTransId="{58C37C9D-D9D3-433E-8324-53E35724E138}" sibTransId="{6D954DA0-48CD-4A31-882C-C5A3296700D0}"/>
    <dgm:cxn modelId="{743CEA3C-F737-4C81-91D4-1DF994BAFFB8}" type="presOf" srcId="{A5DF71AE-0E20-489F-BD85-7C39E9E34AE4}" destId="{04966854-B03E-48A2-82DF-92DDF1FCCF46}" srcOrd="0" destOrd="0" presId="urn:microsoft.com/office/officeart/2005/8/layout/vList5"/>
    <dgm:cxn modelId="{2C5AE647-3F10-42C7-8CA9-4B17C3E5108A}" type="presOf" srcId="{81E94AF2-CF03-4602-9C7F-3F6AFF7FFE85}" destId="{ABB806E4-8FA4-4026-80C2-31CC51B75E7B}" srcOrd="0" destOrd="0" presId="urn:microsoft.com/office/officeart/2005/8/layout/vList5"/>
    <dgm:cxn modelId="{20095B4B-46F6-41CE-91A8-B408B8DDCF95}" srcId="{0B5C10CC-983F-4B1B-B085-30539AB1EBCB}" destId="{A5DF71AE-0E20-489F-BD85-7C39E9E34AE4}" srcOrd="0" destOrd="0" parTransId="{ED5BEA33-C9D6-460A-B563-6D19E793522F}" sibTransId="{4529F066-866D-4478-B657-A3DBFE0ED138}"/>
    <dgm:cxn modelId="{DE56DE4C-4FF9-422C-BD6E-16DD0CDF4853}" type="presOf" srcId="{C884C2E6-B947-4D36-9F3C-5E13608A39A1}" destId="{4FDA08C6-162A-434B-8792-752594CA60BB}" srcOrd="0" destOrd="0" presId="urn:microsoft.com/office/officeart/2005/8/layout/vList5"/>
    <dgm:cxn modelId="{00B61B4E-045F-451E-B02E-ED8566BF2AB0}" srcId="{81E94AF2-CF03-4602-9C7F-3F6AFF7FFE85}" destId="{F5BE6014-B0F0-4420-A4AC-A98ED8C3E1A1}" srcOrd="1" destOrd="0" parTransId="{B745B2DD-C656-4366-9518-16807C24071E}" sibTransId="{CD56B17B-81BF-4F31-8E17-DC16099AADF2}"/>
    <dgm:cxn modelId="{7E94AD53-8FB0-4466-9EE3-EE607A883419}" srcId="{F5BE6014-B0F0-4420-A4AC-A98ED8C3E1A1}" destId="{03C2A1D6-7151-450B-B515-B5A7C6C1F524}" srcOrd="0" destOrd="0" parTransId="{1FCDA5B4-EA81-474F-A520-4F6C38E18EE7}" sibTransId="{4DDC08BE-F903-4A66-80DB-EF7D2F4FEF98}"/>
    <dgm:cxn modelId="{E267DC99-6A7C-4597-B127-9A700BE9D831}" srcId="{81E94AF2-CF03-4602-9C7F-3F6AFF7FFE85}" destId="{27B99517-11F2-446F-ADB5-846F1C4E7E69}" srcOrd="3" destOrd="0" parTransId="{D28ACE86-00AB-4457-84C1-5307F67BE6B4}" sibTransId="{9B65B5ED-431E-411E-9254-99897D26A990}"/>
    <dgm:cxn modelId="{67C41BD2-23DB-47A6-88FB-3CD7E01441BE}" type="presOf" srcId="{ACA11D9F-CA32-4012-AD74-E7E5A76A32BE}" destId="{9B33619E-BF4E-41F3-8932-695268678B75}" srcOrd="0" destOrd="0" presId="urn:microsoft.com/office/officeart/2005/8/layout/vList5"/>
    <dgm:cxn modelId="{8C463AE0-8CC6-42D7-962B-F3C3405E0E12}" srcId="{C884C2E6-B947-4D36-9F3C-5E13608A39A1}" destId="{42EDF761-C1AF-4D6B-B3A9-8CF2ECF597BE}" srcOrd="0" destOrd="0" parTransId="{681FC195-8ED5-49C7-A8ED-A5CC5BDCF42F}" sibTransId="{559F4C97-EAD5-4E31-A1B3-955E8228052B}"/>
    <dgm:cxn modelId="{4B00AEE7-8A36-4A69-A388-8F25E368935B}" type="presOf" srcId="{0B5C10CC-983F-4B1B-B085-30539AB1EBCB}" destId="{EC973680-0946-43F5-9BA4-AC5379CCFF81}" srcOrd="0" destOrd="0" presId="urn:microsoft.com/office/officeart/2005/8/layout/vList5"/>
    <dgm:cxn modelId="{B4B43BF5-3E64-409B-B6C6-F6C9C47164F7}" type="presOf" srcId="{27B99517-11F2-446F-ADB5-846F1C4E7E69}" destId="{C79E5C22-1617-4398-9093-C3BDB5E21F94}" srcOrd="0" destOrd="0" presId="urn:microsoft.com/office/officeart/2005/8/layout/vList5"/>
    <dgm:cxn modelId="{4FA074F5-6F97-40E3-ACC8-0A4B539B59E3}" srcId="{27B99517-11F2-446F-ADB5-846F1C4E7E69}" destId="{ACA11D9F-CA32-4012-AD74-E7E5A76A32BE}" srcOrd="0" destOrd="0" parTransId="{11261BF6-2EE5-4A69-B113-E3A851F1E36A}" sibTransId="{44E91251-0E98-4928-AB7B-236E1274944B}"/>
    <dgm:cxn modelId="{E5E376F7-1E3C-4719-9960-B75DE43AB013}" type="presOf" srcId="{03C2A1D6-7151-450B-B515-B5A7C6C1F524}" destId="{5A6E8037-A3C4-40B4-A65C-82E200DC03D4}" srcOrd="0" destOrd="0" presId="urn:microsoft.com/office/officeart/2005/8/layout/vList5"/>
    <dgm:cxn modelId="{EF67B709-2D28-4B46-A983-4414D82C1D5D}" type="presParOf" srcId="{ABB806E4-8FA4-4026-80C2-31CC51B75E7B}" destId="{627FE1E5-4BAD-4666-9895-1101249D33CB}" srcOrd="0" destOrd="0" presId="urn:microsoft.com/office/officeart/2005/8/layout/vList5"/>
    <dgm:cxn modelId="{D9696D53-3A77-4D26-9B61-17DB2572F0CF}" type="presParOf" srcId="{627FE1E5-4BAD-4666-9895-1101249D33CB}" destId="{4FDA08C6-162A-434B-8792-752594CA60BB}" srcOrd="0" destOrd="0" presId="urn:microsoft.com/office/officeart/2005/8/layout/vList5"/>
    <dgm:cxn modelId="{7301E55C-BF72-43C4-925D-D6BE3D35FDE3}" type="presParOf" srcId="{627FE1E5-4BAD-4666-9895-1101249D33CB}" destId="{77BAD670-C459-4ECB-B7A0-A40F9D006C72}" srcOrd="1" destOrd="0" presId="urn:microsoft.com/office/officeart/2005/8/layout/vList5"/>
    <dgm:cxn modelId="{F589FEA3-3FD3-46B0-99DC-805E80097EB1}" type="presParOf" srcId="{ABB806E4-8FA4-4026-80C2-31CC51B75E7B}" destId="{036AB7C1-9B81-48C6-B87F-754D4EFFBEB7}" srcOrd="1" destOrd="0" presId="urn:microsoft.com/office/officeart/2005/8/layout/vList5"/>
    <dgm:cxn modelId="{46D8FBAC-0E39-4527-A9A5-10A899AD6A82}" type="presParOf" srcId="{ABB806E4-8FA4-4026-80C2-31CC51B75E7B}" destId="{9D4D36C0-D066-462E-8D23-3ECD3FEE9743}" srcOrd="2" destOrd="0" presId="urn:microsoft.com/office/officeart/2005/8/layout/vList5"/>
    <dgm:cxn modelId="{7F28772F-6C13-49EF-83F2-A2B8B715AB00}" type="presParOf" srcId="{9D4D36C0-D066-462E-8D23-3ECD3FEE9743}" destId="{91C811E2-CFAD-46AC-AB9B-8E515F6FE96B}" srcOrd="0" destOrd="0" presId="urn:microsoft.com/office/officeart/2005/8/layout/vList5"/>
    <dgm:cxn modelId="{BF1F40C3-FD5C-42F9-985A-328E833030D6}" type="presParOf" srcId="{9D4D36C0-D066-462E-8D23-3ECD3FEE9743}" destId="{5A6E8037-A3C4-40B4-A65C-82E200DC03D4}" srcOrd="1" destOrd="0" presId="urn:microsoft.com/office/officeart/2005/8/layout/vList5"/>
    <dgm:cxn modelId="{C981AB6C-BE52-4CBE-8CCC-E0CD4881972C}" type="presParOf" srcId="{ABB806E4-8FA4-4026-80C2-31CC51B75E7B}" destId="{D9E09C17-9474-4F6D-AA54-0AA88B1D990C}" srcOrd="3" destOrd="0" presId="urn:microsoft.com/office/officeart/2005/8/layout/vList5"/>
    <dgm:cxn modelId="{0EEDF01C-B986-40FA-BA1B-C439CE91C4CC}" type="presParOf" srcId="{ABB806E4-8FA4-4026-80C2-31CC51B75E7B}" destId="{7355611D-9CEC-4AF6-BCCB-C36D87817014}" srcOrd="4" destOrd="0" presId="urn:microsoft.com/office/officeart/2005/8/layout/vList5"/>
    <dgm:cxn modelId="{545866D8-2D3A-4CE5-98F3-A7EEE1EA6D04}" type="presParOf" srcId="{7355611D-9CEC-4AF6-BCCB-C36D87817014}" destId="{EC973680-0946-43F5-9BA4-AC5379CCFF81}" srcOrd="0" destOrd="0" presId="urn:microsoft.com/office/officeart/2005/8/layout/vList5"/>
    <dgm:cxn modelId="{C9DDBD0C-6E94-4367-9EB1-10439AC97C2B}" type="presParOf" srcId="{7355611D-9CEC-4AF6-BCCB-C36D87817014}" destId="{04966854-B03E-48A2-82DF-92DDF1FCCF46}" srcOrd="1" destOrd="0" presId="urn:microsoft.com/office/officeart/2005/8/layout/vList5"/>
    <dgm:cxn modelId="{F23662FF-4757-44CB-AA1B-5FC03D86934F}" type="presParOf" srcId="{ABB806E4-8FA4-4026-80C2-31CC51B75E7B}" destId="{058C0518-6095-4DCD-81D5-9D0C4DFA4AB7}" srcOrd="5" destOrd="0" presId="urn:microsoft.com/office/officeart/2005/8/layout/vList5"/>
    <dgm:cxn modelId="{925E4905-F79C-4B0B-917D-30BCAAECE8AC}" type="presParOf" srcId="{ABB806E4-8FA4-4026-80C2-31CC51B75E7B}" destId="{CE0C535D-C394-4876-94DB-34EFD6DBB10E}" srcOrd="6" destOrd="0" presId="urn:microsoft.com/office/officeart/2005/8/layout/vList5"/>
    <dgm:cxn modelId="{94FDD9C6-E1C2-464A-9DAB-B15614F737C8}" type="presParOf" srcId="{CE0C535D-C394-4876-94DB-34EFD6DBB10E}" destId="{C79E5C22-1617-4398-9093-C3BDB5E21F94}" srcOrd="0" destOrd="0" presId="urn:microsoft.com/office/officeart/2005/8/layout/vList5"/>
    <dgm:cxn modelId="{CB91D945-B023-499D-BC51-5B821864A952}" type="presParOf" srcId="{CE0C535D-C394-4876-94DB-34EFD6DBB10E}" destId="{9B33619E-BF4E-41F3-8932-695268678B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31A17A-9849-4008-B3DD-88F8F18BA4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9B14501-A80F-430F-99E1-DBDFF77846C6}">
      <dgm:prSet/>
      <dgm:spPr/>
      <dgm:t>
        <a:bodyPr/>
        <a:lstStyle/>
        <a:p>
          <a:r>
            <a:rPr lang="en-US"/>
            <a:t>Alaska Legal Services Program</a:t>
          </a:r>
        </a:p>
      </dgm:t>
    </dgm:pt>
    <dgm:pt modelId="{899FB3F1-6B16-437A-A4F3-7D97D062297E}" type="parTrans" cxnId="{0593A39A-41F6-477A-A2C5-15AB250350B4}">
      <dgm:prSet/>
      <dgm:spPr/>
      <dgm:t>
        <a:bodyPr/>
        <a:lstStyle/>
        <a:p>
          <a:endParaRPr lang="en-US"/>
        </a:p>
      </dgm:t>
    </dgm:pt>
    <dgm:pt modelId="{2208A4D5-D513-4B99-A9C3-0C12DB79509D}" type="sibTrans" cxnId="{0593A39A-41F6-477A-A2C5-15AB250350B4}">
      <dgm:prSet/>
      <dgm:spPr/>
      <dgm:t>
        <a:bodyPr/>
        <a:lstStyle/>
        <a:p>
          <a:endParaRPr lang="en-US"/>
        </a:p>
      </dgm:t>
    </dgm:pt>
    <dgm:pt modelId="{6883AD8E-397E-4D6B-A6D9-4710EF5DD341}">
      <dgm:prSet/>
      <dgm:spPr/>
      <dgm:t>
        <a:bodyPr/>
        <a:lstStyle/>
        <a:p>
          <a:r>
            <a:rPr lang="en-US"/>
            <a:t>Legal assistance to those at risk for homelessness</a:t>
          </a:r>
        </a:p>
      </dgm:t>
    </dgm:pt>
    <dgm:pt modelId="{BD55F402-1D7F-4042-8F9D-69348C4294E6}" type="parTrans" cxnId="{6C253E68-83C1-4A9C-B7C1-0E416CE8A500}">
      <dgm:prSet/>
      <dgm:spPr/>
      <dgm:t>
        <a:bodyPr/>
        <a:lstStyle/>
        <a:p>
          <a:endParaRPr lang="en-US"/>
        </a:p>
      </dgm:t>
    </dgm:pt>
    <dgm:pt modelId="{5571E8EF-FB4C-449C-9F66-873CA66A0FF5}" type="sibTrans" cxnId="{6C253E68-83C1-4A9C-B7C1-0E416CE8A500}">
      <dgm:prSet/>
      <dgm:spPr/>
      <dgm:t>
        <a:bodyPr/>
        <a:lstStyle/>
        <a:p>
          <a:endParaRPr lang="en-US"/>
        </a:p>
      </dgm:t>
    </dgm:pt>
    <dgm:pt modelId="{69D2B328-239A-46A1-9130-46F523E74267}">
      <dgm:prSet/>
      <dgm:spPr/>
      <dgm:t>
        <a:bodyPr/>
        <a:lstStyle/>
        <a:p>
          <a:r>
            <a:rPr lang="en-US"/>
            <a:t>RurAL CAP </a:t>
          </a:r>
        </a:p>
      </dgm:t>
    </dgm:pt>
    <dgm:pt modelId="{A81389A5-4739-4A41-8372-33CCBE44C3B4}" type="parTrans" cxnId="{73B3D868-B7B2-4CF7-A0BA-1C7ED3A10813}">
      <dgm:prSet/>
      <dgm:spPr/>
      <dgm:t>
        <a:bodyPr/>
        <a:lstStyle/>
        <a:p>
          <a:endParaRPr lang="en-US"/>
        </a:p>
      </dgm:t>
    </dgm:pt>
    <dgm:pt modelId="{105FFCFC-FA48-4491-93C1-1DAC0AE06140}" type="sibTrans" cxnId="{73B3D868-B7B2-4CF7-A0BA-1C7ED3A10813}">
      <dgm:prSet/>
      <dgm:spPr/>
      <dgm:t>
        <a:bodyPr/>
        <a:lstStyle/>
        <a:p>
          <a:endParaRPr lang="en-US"/>
        </a:p>
      </dgm:t>
    </dgm:pt>
    <dgm:pt modelId="{E363A6CE-E975-4189-A692-92C327D30C3D}">
      <dgm:prSet/>
      <dgm:spPr/>
      <dgm:t>
        <a:bodyPr/>
        <a:lstStyle/>
        <a:p>
          <a:r>
            <a:rPr lang="en-US"/>
            <a:t>Homeless case management</a:t>
          </a:r>
        </a:p>
      </dgm:t>
    </dgm:pt>
    <dgm:pt modelId="{851E7FBC-365D-4398-AAFD-594E165CE502}" type="parTrans" cxnId="{D8FF85A6-8663-4423-AC62-507361819220}">
      <dgm:prSet/>
      <dgm:spPr/>
      <dgm:t>
        <a:bodyPr/>
        <a:lstStyle/>
        <a:p>
          <a:endParaRPr lang="en-US"/>
        </a:p>
      </dgm:t>
    </dgm:pt>
    <dgm:pt modelId="{3DACE092-D067-4615-AAC7-0423F873E425}" type="sibTrans" cxnId="{D8FF85A6-8663-4423-AC62-507361819220}">
      <dgm:prSet/>
      <dgm:spPr/>
      <dgm:t>
        <a:bodyPr/>
        <a:lstStyle/>
        <a:p>
          <a:endParaRPr lang="en-US"/>
        </a:p>
      </dgm:t>
    </dgm:pt>
    <dgm:pt modelId="{FE4AEDE5-7C47-4091-A63A-135D969A3EAF}">
      <dgm:prSet/>
      <dgm:spPr/>
      <dgm:t>
        <a:bodyPr/>
        <a:lstStyle/>
        <a:p>
          <a:r>
            <a:rPr lang="en-US"/>
            <a:t>Brother Francis Shelter </a:t>
          </a:r>
        </a:p>
      </dgm:t>
    </dgm:pt>
    <dgm:pt modelId="{52BB0DDB-18D6-49A4-8D47-5A3F2B7D5456}" type="parTrans" cxnId="{572E27CF-C412-4A7B-AA6D-3C79095A62D3}">
      <dgm:prSet/>
      <dgm:spPr/>
      <dgm:t>
        <a:bodyPr/>
        <a:lstStyle/>
        <a:p>
          <a:endParaRPr lang="en-US"/>
        </a:p>
      </dgm:t>
    </dgm:pt>
    <dgm:pt modelId="{E35BB016-7625-4122-B6FB-D094A5D2D36D}" type="sibTrans" cxnId="{572E27CF-C412-4A7B-AA6D-3C79095A62D3}">
      <dgm:prSet/>
      <dgm:spPr/>
      <dgm:t>
        <a:bodyPr/>
        <a:lstStyle/>
        <a:p>
          <a:endParaRPr lang="en-US"/>
        </a:p>
      </dgm:t>
    </dgm:pt>
    <dgm:pt modelId="{7AC86A31-A84A-4AEB-824E-C763465CF68D}">
      <dgm:prSet/>
      <dgm:spPr/>
      <dgm:t>
        <a:bodyPr/>
        <a:lstStyle/>
        <a:p>
          <a:r>
            <a:rPr lang="en-US"/>
            <a:t>Referral Navigator program</a:t>
          </a:r>
        </a:p>
      </dgm:t>
    </dgm:pt>
    <dgm:pt modelId="{70847506-8861-45D2-BA20-817739160ED2}" type="parTrans" cxnId="{1C07AA21-A0D8-4E92-967E-257B6D5C518D}">
      <dgm:prSet/>
      <dgm:spPr/>
      <dgm:t>
        <a:bodyPr/>
        <a:lstStyle/>
        <a:p>
          <a:endParaRPr lang="en-US"/>
        </a:p>
      </dgm:t>
    </dgm:pt>
    <dgm:pt modelId="{D8CE96F4-94DA-4FF2-93C9-0E6414F42339}" type="sibTrans" cxnId="{1C07AA21-A0D8-4E92-967E-257B6D5C518D}">
      <dgm:prSet/>
      <dgm:spPr/>
      <dgm:t>
        <a:bodyPr/>
        <a:lstStyle/>
        <a:p>
          <a:endParaRPr lang="en-US"/>
        </a:p>
      </dgm:t>
    </dgm:pt>
    <dgm:pt modelId="{EED24E8D-9DAD-4158-BD04-A77D27E73F3B}" type="pres">
      <dgm:prSet presAssocID="{4A31A17A-9849-4008-B3DD-88F8F18BA40E}" presName="Name0" presStyleCnt="0">
        <dgm:presLayoutVars>
          <dgm:dir/>
          <dgm:animLvl val="lvl"/>
          <dgm:resizeHandles val="exact"/>
        </dgm:presLayoutVars>
      </dgm:prSet>
      <dgm:spPr/>
    </dgm:pt>
    <dgm:pt modelId="{301159FA-0602-4190-88DB-5CFF3B9CB412}" type="pres">
      <dgm:prSet presAssocID="{19B14501-A80F-430F-99E1-DBDFF77846C6}" presName="linNode" presStyleCnt="0"/>
      <dgm:spPr/>
    </dgm:pt>
    <dgm:pt modelId="{31EF3AAC-D97B-4B0F-9439-1194A8EB3259}" type="pres">
      <dgm:prSet presAssocID="{19B14501-A80F-430F-99E1-DBDFF77846C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A070F4B-ECCF-425D-82EC-C1C7D5D5EC59}" type="pres">
      <dgm:prSet presAssocID="{19B14501-A80F-430F-99E1-DBDFF77846C6}" presName="descendantText" presStyleLbl="alignAccFollowNode1" presStyleIdx="0" presStyleCnt="3">
        <dgm:presLayoutVars>
          <dgm:bulletEnabled val="1"/>
        </dgm:presLayoutVars>
      </dgm:prSet>
      <dgm:spPr/>
    </dgm:pt>
    <dgm:pt modelId="{3CCAA32A-923E-49D0-8D32-EF669A6E2908}" type="pres">
      <dgm:prSet presAssocID="{2208A4D5-D513-4B99-A9C3-0C12DB79509D}" presName="sp" presStyleCnt="0"/>
      <dgm:spPr/>
    </dgm:pt>
    <dgm:pt modelId="{70195FD0-A503-4763-BC75-E80B5F3EF22F}" type="pres">
      <dgm:prSet presAssocID="{69D2B328-239A-46A1-9130-46F523E74267}" presName="linNode" presStyleCnt="0"/>
      <dgm:spPr/>
    </dgm:pt>
    <dgm:pt modelId="{C82392E1-EC28-47EF-BF75-28C0714CB30B}" type="pres">
      <dgm:prSet presAssocID="{69D2B328-239A-46A1-9130-46F523E7426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CE7D02D-1227-4C47-850B-44869FCE1668}" type="pres">
      <dgm:prSet presAssocID="{69D2B328-239A-46A1-9130-46F523E74267}" presName="descendantText" presStyleLbl="alignAccFollowNode1" presStyleIdx="1" presStyleCnt="3">
        <dgm:presLayoutVars>
          <dgm:bulletEnabled val="1"/>
        </dgm:presLayoutVars>
      </dgm:prSet>
      <dgm:spPr/>
    </dgm:pt>
    <dgm:pt modelId="{28A5A35E-792B-4A1F-AF16-5DCBB31765E3}" type="pres">
      <dgm:prSet presAssocID="{105FFCFC-FA48-4491-93C1-1DAC0AE06140}" presName="sp" presStyleCnt="0"/>
      <dgm:spPr/>
    </dgm:pt>
    <dgm:pt modelId="{D0489EAB-1BD6-495F-BBEA-7F6DA185BB10}" type="pres">
      <dgm:prSet presAssocID="{FE4AEDE5-7C47-4091-A63A-135D969A3EAF}" presName="linNode" presStyleCnt="0"/>
      <dgm:spPr/>
    </dgm:pt>
    <dgm:pt modelId="{0981F063-3E0D-43CB-9AF3-F8B1E30B6E11}" type="pres">
      <dgm:prSet presAssocID="{FE4AEDE5-7C47-4091-A63A-135D969A3EA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B19CFEB-233C-41D7-A30D-7C43B661842B}" type="pres">
      <dgm:prSet presAssocID="{FE4AEDE5-7C47-4091-A63A-135D969A3EA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C07AA21-A0D8-4E92-967E-257B6D5C518D}" srcId="{FE4AEDE5-7C47-4091-A63A-135D969A3EAF}" destId="{7AC86A31-A84A-4AEB-824E-C763465CF68D}" srcOrd="0" destOrd="0" parTransId="{70847506-8861-45D2-BA20-817739160ED2}" sibTransId="{D8CE96F4-94DA-4FF2-93C9-0E6414F42339}"/>
    <dgm:cxn modelId="{8A7ADE21-AEB6-4426-AABD-921527590CB9}" type="presOf" srcId="{E363A6CE-E975-4189-A692-92C327D30C3D}" destId="{BCE7D02D-1227-4C47-850B-44869FCE1668}" srcOrd="0" destOrd="0" presId="urn:microsoft.com/office/officeart/2005/8/layout/vList5"/>
    <dgm:cxn modelId="{78BCFA61-8081-4A6B-9DDD-5E57676165BE}" type="presOf" srcId="{FE4AEDE5-7C47-4091-A63A-135D969A3EAF}" destId="{0981F063-3E0D-43CB-9AF3-F8B1E30B6E11}" srcOrd="0" destOrd="0" presId="urn:microsoft.com/office/officeart/2005/8/layout/vList5"/>
    <dgm:cxn modelId="{6C253E68-83C1-4A9C-B7C1-0E416CE8A500}" srcId="{19B14501-A80F-430F-99E1-DBDFF77846C6}" destId="{6883AD8E-397E-4D6B-A6D9-4710EF5DD341}" srcOrd="0" destOrd="0" parTransId="{BD55F402-1D7F-4042-8F9D-69348C4294E6}" sibTransId="{5571E8EF-FB4C-449C-9F66-873CA66A0FF5}"/>
    <dgm:cxn modelId="{73B3D868-B7B2-4CF7-A0BA-1C7ED3A10813}" srcId="{4A31A17A-9849-4008-B3DD-88F8F18BA40E}" destId="{69D2B328-239A-46A1-9130-46F523E74267}" srcOrd="1" destOrd="0" parTransId="{A81389A5-4739-4A41-8372-33CCBE44C3B4}" sibTransId="{105FFCFC-FA48-4491-93C1-1DAC0AE06140}"/>
    <dgm:cxn modelId="{94D0FE4C-584D-477A-900A-0A08ECCBC063}" type="presOf" srcId="{19B14501-A80F-430F-99E1-DBDFF77846C6}" destId="{31EF3AAC-D97B-4B0F-9439-1194A8EB3259}" srcOrd="0" destOrd="0" presId="urn:microsoft.com/office/officeart/2005/8/layout/vList5"/>
    <dgm:cxn modelId="{C57B9E72-E3A7-4DB2-8BDB-889869EB4A01}" type="presOf" srcId="{6883AD8E-397E-4D6B-A6D9-4710EF5DD341}" destId="{0A070F4B-ECCF-425D-82EC-C1C7D5D5EC59}" srcOrd="0" destOrd="0" presId="urn:microsoft.com/office/officeart/2005/8/layout/vList5"/>
    <dgm:cxn modelId="{0593A39A-41F6-477A-A2C5-15AB250350B4}" srcId="{4A31A17A-9849-4008-B3DD-88F8F18BA40E}" destId="{19B14501-A80F-430F-99E1-DBDFF77846C6}" srcOrd="0" destOrd="0" parTransId="{899FB3F1-6B16-437A-A4F3-7D97D062297E}" sibTransId="{2208A4D5-D513-4B99-A9C3-0C12DB79509D}"/>
    <dgm:cxn modelId="{D8FF85A6-8663-4423-AC62-507361819220}" srcId="{69D2B328-239A-46A1-9130-46F523E74267}" destId="{E363A6CE-E975-4189-A692-92C327D30C3D}" srcOrd="0" destOrd="0" parTransId="{851E7FBC-365D-4398-AAFD-594E165CE502}" sibTransId="{3DACE092-D067-4615-AAC7-0423F873E425}"/>
    <dgm:cxn modelId="{572E27CF-C412-4A7B-AA6D-3C79095A62D3}" srcId="{4A31A17A-9849-4008-B3DD-88F8F18BA40E}" destId="{FE4AEDE5-7C47-4091-A63A-135D969A3EAF}" srcOrd="2" destOrd="0" parTransId="{52BB0DDB-18D6-49A4-8D47-5A3F2B7D5456}" sibTransId="{E35BB016-7625-4122-B6FB-D094A5D2D36D}"/>
    <dgm:cxn modelId="{DD8AA4F2-D2FC-4583-9AF1-D55151F8F5FD}" type="presOf" srcId="{7AC86A31-A84A-4AEB-824E-C763465CF68D}" destId="{BB19CFEB-233C-41D7-A30D-7C43B661842B}" srcOrd="0" destOrd="0" presId="urn:microsoft.com/office/officeart/2005/8/layout/vList5"/>
    <dgm:cxn modelId="{CAC026F3-4441-4AB3-BB57-6E7601D2AE7B}" type="presOf" srcId="{69D2B328-239A-46A1-9130-46F523E74267}" destId="{C82392E1-EC28-47EF-BF75-28C0714CB30B}" srcOrd="0" destOrd="0" presId="urn:microsoft.com/office/officeart/2005/8/layout/vList5"/>
    <dgm:cxn modelId="{11826DFA-FBA5-40AC-BF56-AE8BB17C3E20}" type="presOf" srcId="{4A31A17A-9849-4008-B3DD-88F8F18BA40E}" destId="{EED24E8D-9DAD-4158-BD04-A77D27E73F3B}" srcOrd="0" destOrd="0" presId="urn:microsoft.com/office/officeart/2005/8/layout/vList5"/>
    <dgm:cxn modelId="{8B9184D3-887F-4FA6-88C3-6F392E5EEC37}" type="presParOf" srcId="{EED24E8D-9DAD-4158-BD04-A77D27E73F3B}" destId="{301159FA-0602-4190-88DB-5CFF3B9CB412}" srcOrd="0" destOrd="0" presId="urn:microsoft.com/office/officeart/2005/8/layout/vList5"/>
    <dgm:cxn modelId="{2646B592-FF55-4A01-A1ED-1B394B5E100D}" type="presParOf" srcId="{301159FA-0602-4190-88DB-5CFF3B9CB412}" destId="{31EF3AAC-D97B-4B0F-9439-1194A8EB3259}" srcOrd="0" destOrd="0" presId="urn:microsoft.com/office/officeart/2005/8/layout/vList5"/>
    <dgm:cxn modelId="{9BAC30D7-3CAF-43C0-95FA-25F8FE8ABE4F}" type="presParOf" srcId="{301159FA-0602-4190-88DB-5CFF3B9CB412}" destId="{0A070F4B-ECCF-425D-82EC-C1C7D5D5EC59}" srcOrd="1" destOrd="0" presId="urn:microsoft.com/office/officeart/2005/8/layout/vList5"/>
    <dgm:cxn modelId="{FE600E84-D979-4CC1-A8BA-5E39CBBC98A3}" type="presParOf" srcId="{EED24E8D-9DAD-4158-BD04-A77D27E73F3B}" destId="{3CCAA32A-923E-49D0-8D32-EF669A6E2908}" srcOrd="1" destOrd="0" presId="urn:microsoft.com/office/officeart/2005/8/layout/vList5"/>
    <dgm:cxn modelId="{D346D791-42D2-4760-B7DF-F4AE32791C0B}" type="presParOf" srcId="{EED24E8D-9DAD-4158-BD04-A77D27E73F3B}" destId="{70195FD0-A503-4763-BC75-E80B5F3EF22F}" srcOrd="2" destOrd="0" presId="urn:microsoft.com/office/officeart/2005/8/layout/vList5"/>
    <dgm:cxn modelId="{41144330-DDE3-4CFE-A500-5842EC4E5F8E}" type="presParOf" srcId="{70195FD0-A503-4763-BC75-E80B5F3EF22F}" destId="{C82392E1-EC28-47EF-BF75-28C0714CB30B}" srcOrd="0" destOrd="0" presId="urn:microsoft.com/office/officeart/2005/8/layout/vList5"/>
    <dgm:cxn modelId="{801A09CD-DB76-4433-9751-176CD3769FF2}" type="presParOf" srcId="{70195FD0-A503-4763-BC75-E80B5F3EF22F}" destId="{BCE7D02D-1227-4C47-850B-44869FCE1668}" srcOrd="1" destOrd="0" presId="urn:microsoft.com/office/officeart/2005/8/layout/vList5"/>
    <dgm:cxn modelId="{4DD41ED5-5D84-4A3E-92F0-2E4B7D14B841}" type="presParOf" srcId="{EED24E8D-9DAD-4158-BD04-A77D27E73F3B}" destId="{28A5A35E-792B-4A1F-AF16-5DCBB31765E3}" srcOrd="3" destOrd="0" presId="urn:microsoft.com/office/officeart/2005/8/layout/vList5"/>
    <dgm:cxn modelId="{DF895F07-21BC-41FB-920E-924D11755E87}" type="presParOf" srcId="{EED24E8D-9DAD-4158-BD04-A77D27E73F3B}" destId="{D0489EAB-1BD6-495F-BBEA-7F6DA185BB10}" srcOrd="4" destOrd="0" presId="urn:microsoft.com/office/officeart/2005/8/layout/vList5"/>
    <dgm:cxn modelId="{99A094F4-22CA-4103-BE6E-DF4B316B94B3}" type="presParOf" srcId="{D0489EAB-1BD6-495F-BBEA-7F6DA185BB10}" destId="{0981F063-3E0D-43CB-9AF3-F8B1E30B6E11}" srcOrd="0" destOrd="0" presId="urn:microsoft.com/office/officeart/2005/8/layout/vList5"/>
    <dgm:cxn modelId="{BF5F6E56-6BA6-4811-9BA7-867D7CEBA094}" type="presParOf" srcId="{D0489EAB-1BD6-495F-BBEA-7F6DA185BB10}" destId="{BB19CFEB-233C-41D7-A30D-7C43B66184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F7C5F1-7F01-4CFF-AC2D-9B7FE332C87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2D7EEE-33B4-4B81-AA96-F230F9705A63}">
      <dgm:prSet/>
      <dgm:spPr/>
      <dgm:t>
        <a:bodyPr/>
        <a:lstStyle/>
        <a:p>
          <a:r>
            <a:rPr lang="en-US"/>
            <a:t>Habitat for Humanity </a:t>
          </a:r>
        </a:p>
      </dgm:t>
    </dgm:pt>
    <dgm:pt modelId="{7CDC7113-DA0F-43C8-9D92-DFEBF0B3CB13}" type="parTrans" cxnId="{D4757F75-09E3-4ADB-B0B1-36127218F1BE}">
      <dgm:prSet/>
      <dgm:spPr/>
      <dgm:t>
        <a:bodyPr/>
        <a:lstStyle/>
        <a:p>
          <a:endParaRPr lang="en-US"/>
        </a:p>
      </dgm:t>
    </dgm:pt>
    <dgm:pt modelId="{C1B9C068-F9BC-43AA-AFB5-9C55B1BBD303}" type="sibTrans" cxnId="{D4757F75-09E3-4ADB-B0B1-36127218F1BE}">
      <dgm:prSet/>
      <dgm:spPr/>
      <dgm:t>
        <a:bodyPr/>
        <a:lstStyle/>
        <a:p>
          <a:endParaRPr lang="en-US"/>
        </a:p>
      </dgm:t>
    </dgm:pt>
    <dgm:pt modelId="{F7557495-F318-42C1-992D-199523A5FA0D}">
      <dgm:prSet/>
      <dgm:spPr/>
      <dgm:t>
        <a:bodyPr/>
        <a:lstStyle/>
        <a:p>
          <a:r>
            <a:rPr lang="en-US"/>
            <a:t>Homebuyer Development Program (Duben Ave.)</a:t>
          </a:r>
        </a:p>
      </dgm:t>
    </dgm:pt>
    <dgm:pt modelId="{C9E3D4A2-F2B2-4757-B018-35F6B603EC74}" type="parTrans" cxnId="{79837829-F379-41DA-8933-6BD864234811}">
      <dgm:prSet/>
      <dgm:spPr/>
      <dgm:t>
        <a:bodyPr/>
        <a:lstStyle/>
        <a:p>
          <a:endParaRPr lang="en-US"/>
        </a:p>
      </dgm:t>
    </dgm:pt>
    <dgm:pt modelId="{B342FA0D-3B3B-4D0B-8B1C-FEDE64B74C0E}" type="sibTrans" cxnId="{79837829-F379-41DA-8933-6BD864234811}">
      <dgm:prSet/>
      <dgm:spPr/>
      <dgm:t>
        <a:bodyPr/>
        <a:lstStyle/>
        <a:p>
          <a:endParaRPr lang="en-US"/>
        </a:p>
      </dgm:t>
    </dgm:pt>
    <dgm:pt modelId="{B11ECF6D-6468-4250-A7E1-C455613CE278}">
      <dgm:prSet/>
      <dgm:spPr/>
      <dgm:t>
        <a:bodyPr/>
        <a:lstStyle/>
        <a:p>
          <a:r>
            <a:rPr lang="en-US"/>
            <a:t>NeighborWorks Alaska </a:t>
          </a:r>
        </a:p>
      </dgm:t>
    </dgm:pt>
    <dgm:pt modelId="{AB047939-CE87-4DB1-AE65-01E9D575011D}" type="parTrans" cxnId="{BE9FA5C1-ABEE-4712-A6E4-F01BE9D3E3EF}">
      <dgm:prSet/>
      <dgm:spPr/>
      <dgm:t>
        <a:bodyPr/>
        <a:lstStyle/>
        <a:p>
          <a:endParaRPr lang="en-US"/>
        </a:p>
      </dgm:t>
    </dgm:pt>
    <dgm:pt modelId="{CCC42A94-77BA-4F0C-A85F-85955A4B27E4}" type="sibTrans" cxnId="{BE9FA5C1-ABEE-4712-A6E4-F01BE9D3E3EF}">
      <dgm:prSet/>
      <dgm:spPr/>
      <dgm:t>
        <a:bodyPr/>
        <a:lstStyle/>
        <a:p>
          <a:endParaRPr lang="en-US"/>
        </a:p>
      </dgm:t>
    </dgm:pt>
    <dgm:pt modelId="{36B1A80F-DC01-4FCB-993A-B0EFAC2F42AE}">
      <dgm:prSet/>
      <dgm:spPr/>
      <dgm:t>
        <a:bodyPr/>
        <a:lstStyle/>
        <a:p>
          <a:r>
            <a:rPr lang="en-US"/>
            <a:t>Tenant-Based Rental Assistance</a:t>
          </a:r>
        </a:p>
      </dgm:t>
    </dgm:pt>
    <dgm:pt modelId="{638695C7-33C4-4ABE-9A64-DAB319D89D09}" type="parTrans" cxnId="{9715FBC8-535F-4C83-BC58-ACB59537B0D8}">
      <dgm:prSet/>
      <dgm:spPr/>
      <dgm:t>
        <a:bodyPr/>
        <a:lstStyle/>
        <a:p>
          <a:endParaRPr lang="en-US"/>
        </a:p>
      </dgm:t>
    </dgm:pt>
    <dgm:pt modelId="{566AB3BA-0C7F-4C93-8F51-99C928B2988F}" type="sibTrans" cxnId="{9715FBC8-535F-4C83-BC58-ACB59537B0D8}">
      <dgm:prSet/>
      <dgm:spPr/>
      <dgm:t>
        <a:bodyPr/>
        <a:lstStyle/>
        <a:p>
          <a:endParaRPr lang="en-US"/>
        </a:p>
      </dgm:t>
    </dgm:pt>
    <dgm:pt modelId="{271E6B66-133B-4284-944C-93532E603B37}">
      <dgm:prSet/>
      <dgm:spPr/>
      <dgm:t>
        <a:bodyPr/>
        <a:lstStyle/>
        <a:p>
          <a:r>
            <a:rPr lang="en-US"/>
            <a:t>Cook Inlet Housing Authority </a:t>
          </a:r>
        </a:p>
      </dgm:t>
    </dgm:pt>
    <dgm:pt modelId="{2C840D3D-1A11-4497-9963-2DAF07C57342}" type="parTrans" cxnId="{3C3A2F81-C2DD-441A-94AC-0D0F2B7BC843}">
      <dgm:prSet/>
      <dgm:spPr/>
      <dgm:t>
        <a:bodyPr/>
        <a:lstStyle/>
        <a:p>
          <a:endParaRPr lang="en-US"/>
        </a:p>
      </dgm:t>
    </dgm:pt>
    <dgm:pt modelId="{620F9707-1AAC-4703-AF51-1C92AB88C013}" type="sibTrans" cxnId="{3C3A2F81-C2DD-441A-94AC-0D0F2B7BC843}">
      <dgm:prSet/>
      <dgm:spPr/>
      <dgm:t>
        <a:bodyPr/>
        <a:lstStyle/>
        <a:p>
          <a:endParaRPr lang="en-US"/>
        </a:p>
      </dgm:t>
    </dgm:pt>
    <dgm:pt modelId="{86E21ADD-AC35-4EDD-8248-101DECF2106B}">
      <dgm:prSet/>
      <dgm:spPr/>
      <dgm:t>
        <a:bodyPr/>
        <a:lstStyle/>
        <a:p>
          <a:r>
            <a:rPr lang="en-US"/>
            <a:t>Elizabeth Place</a:t>
          </a:r>
        </a:p>
      </dgm:t>
    </dgm:pt>
    <dgm:pt modelId="{2894331E-C909-4E3A-8783-E209506D205F}" type="parTrans" cxnId="{EE6F3FD2-09CB-4220-994A-2549EE208D74}">
      <dgm:prSet/>
      <dgm:spPr/>
      <dgm:t>
        <a:bodyPr/>
        <a:lstStyle/>
        <a:p>
          <a:endParaRPr lang="en-US"/>
        </a:p>
      </dgm:t>
    </dgm:pt>
    <dgm:pt modelId="{FB9B65D9-0518-4451-A4CA-28834F3E7D3F}" type="sibTrans" cxnId="{EE6F3FD2-09CB-4220-994A-2549EE208D74}">
      <dgm:prSet/>
      <dgm:spPr/>
      <dgm:t>
        <a:bodyPr/>
        <a:lstStyle/>
        <a:p>
          <a:endParaRPr lang="en-US"/>
        </a:p>
      </dgm:t>
    </dgm:pt>
    <dgm:pt modelId="{913A1C78-836B-41C0-A39F-56CF31885072}">
      <dgm:prSet/>
      <dgm:spPr/>
      <dgm:t>
        <a:bodyPr/>
        <a:lstStyle/>
        <a:p>
          <a:r>
            <a:rPr lang="en-US"/>
            <a:t>Duke’s Downtown</a:t>
          </a:r>
        </a:p>
      </dgm:t>
    </dgm:pt>
    <dgm:pt modelId="{396A1A69-B0A3-44EE-BA2D-16C15ECE49AE}" type="parTrans" cxnId="{74A1BD10-2522-4090-978F-FCA3317D9943}">
      <dgm:prSet/>
      <dgm:spPr/>
      <dgm:t>
        <a:bodyPr/>
        <a:lstStyle/>
        <a:p>
          <a:endParaRPr lang="en-US"/>
        </a:p>
      </dgm:t>
    </dgm:pt>
    <dgm:pt modelId="{3657F7C6-A19E-46D4-A874-89E043B13E43}" type="sibTrans" cxnId="{74A1BD10-2522-4090-978F-FCA3317D9943}">
      <dgm:prSet/>
      <dgm:spPr/>
      <dgm:t>
        <a:bodyPr/>
        <a:lstStyle/>
        <a:p>
          <a:endParaRPr lang="en-US"/>
        </a:p>
      </dgm:t>
    </dgm:pt>
    <dgm:pt modelId="{154EACE0-23DF-4412-930E-DE8006D8D38A}" type="pres">
      <dgm:prSet presAssocID="{3FF7C5F1-7F01-4CFF-AC2D-9B7FE332C878}" presName="Name0" presStyleCnt="0">
        <dgm:presLayoutVars>
          <dgm:dir/>
          <dgm:animLvl val="lvl"/>
          <dgm:resizeHandles val="exact"/>
        </dgm:presLayoutVars>
      </dgm:prSet>
      <dgm:spPr/>
    </dgm:pt>
    <dgm:pt modelId="{D78E85B1-C620-4B82-B162-CA9AD98FF8F1}" type="pres">
      <dgm:prSet presAssocID="{4D2D7EEE-33B4-4B81-AA96-F230F9705A63}" presName="linNode" presStyleCnt="0"/>
      <dgm:spPr/>
    </dgm:pt>
    <dgm:pt modelId="{65FD3E5B-4198-4AEC-9E7C-D33D1D1A912A}" type="pres">
      <dgm:prSet presAssocID="{4D2D7EEE-33B4-4B81-AA96-F230F9705A6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12066B5-C1DB-4B73-B481-4DF6F5B245B7}" type="pres">
      <dgm:prSet presAssocID="{4D2D7EEE-33B4-4B81-AA96-F230F9705A63}" presName="descendantText" presStyleLbl="alignAccFollowNode1" presStyleIdx="0" presStyleCnt="3">
        <dgm:presLayoutVars>
          <dgm:bulletEnabled val="1"/>
        </dgm:presLayoutVars>
      </dgm:prSet>
      <dgm:spPr/>
    </dgm:pt>
    <dgm:pt modelId="{E896F71D-518B-4BBB-B1E8-D6F20A187D59}" type="pres">
      <dgm:prSet presAssocID="{C1B9C068-F9BC-43AA-AFB5-9C55B1BBD303}" presName="sp" presStyleCnt="0"/>
      <dgm:spPr/>
    </dgm:pt>
    <dgm:pt modelId="{1782F1C4-B584-4D2C-B6C3-34170F987E66}" type="pres">
      <dgm:prSet presAssocID="{B11ECF6D-6468-4250-A7E1-C455613CE278}" presName="linNode" presStyleCnt="0"/>
      <dgm:spPr/>
    </dgm:pt>
    <dgm:pt modelId="{8C8F46CA-1C61-4EF0-9638-0C7B94BF044A}" type="pres">
      <dgm:prSet presAssocID="{B11ECF6D-6468-4250-A7E1-C455613CE27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563954D-AD31-429B-BFF4-C8256D47DB96}" type="pres">
      <dgm:prSet presAssocID="{B11ECF6D-6468-4250-A7E1-C455613CE278}" presName="descendantText" presStyleLbl="alignAccFollowNode1" presStyleIdx="1" presStyleCnt="3">
        <dgm:presLayoutVars>
          <dgm:bulletEnabled val="1"/>
        </dgm:presLayoutVars>
      </dgm:prSet>
      <dgm:spPr/>
    </dgm:pt>
    <dgm:pt modelId="{0CA17103-3F2D-4F6D-B927-0C2E91B02572}" type="pres">
      <dgm:prSet presAssocID="{CCC42A94-77BA-4F0C-A85F-85955A4B27E4}" presName="sp" presStyleCnt="0"/>
      <dgm:spPr/>
    </dgm:pt>
    <dgm:pt modelId="{47449E98-3B80-4A01-8A70-86AF0D977F9C}" type="pres">
      <dgm:prSet presAssocID="{271E6B66-133B-4284-944C-93532E603B37}" presName="linNode" presStyleCnt="0"/>
      <dgm:spPr/>
    </dgm:pt>
    <dgm:pt modelId="{73E900A1-D5DC-4BE5-B594-324FBC1C5F28}" type="pres">
      <dgm:prSet presAssocID="{271E6B66-133B-4284-944C-93532E603B3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1803D04-9D2D-4E23-8D61-5D4A9E04E744}" type="pres">
      <dgm:prSet presAssocID="{271E6B66-133B-4284-944C-93532E603B3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4A1BD10-2522-4090-978F-FCA3317D9943}" srcId="{271E6B66-133B-4284-944C-93532E603B37}" destId="{913A1C78-836B-41C0-A39F-56CF31885072}" srcOrd="1" destOrd="0" parTransId="{396A1A69-B0A3-44EE-BA2D-16C15ECE49AE}" sibTransId="{3657F7C6-A19E-46D4-A874-89E043B13E43}"/>
    <dgm:cxn modelId="{E35D6117-C39B-4753-B614-7952497AAB91}" type="presOf" srcId="{4D2D7EEE-33B4-4B81-AA96-F230F9705A63}" destId="{65FD3E5B-4198-4AEC-9E7C-D33D1D1A912A}" srcOrd="0" destOrd="0" presId="urn:microsoft.com/office/officeart/2005/8/layout/vList5"/>
    <dgm:cxn modelId="{79837829-F379-41DA-8933-6BD864234811}" srcId="{4D2D7EEE-33B4-4B81-AA96-F230F9705A63}" destId="{F7557495-F318-42C1-992D-199523A5FA0D}" srcOrd="0" destOrd="0" parTransId="{C9E3D4A2-F2B2-4757-B018-35F6B603EC74}" sibTransId="{B342FA0D-3B3B-4D0B-8B1C-FEDE64B74C0E}"/>
    <dgm:cxn modelId="{AC63C436-6207-4354-9EC0-84FB776BD2C4}" type="presOf" srcId="{3FF7C5F1-7F01-4CFF-AC2D-9B7FE332C878}" destId="{154EACE0-23DF-4412-930E-DE8006D8D38A}" srcOrd="0" destOrd="0" presId="urn:microsoft.com/office/officeart/2005/8/layout/vList5"/>
    <dgm:cxn modelId="{A6348A37-1780-44A4-9576-1E31C57C5661}" type="presOf" srcId="{86E21ADD-AC35-4EDD-8248-101DECF2106B}" destId="{21803D04-9D2D-4E23-8D61-5D4A9E04E744}" srcOrd="0" destOrd="0" presId="urn:microsoft.com/office/officeart/2005/8/layout/vList5"/>
    <dgm:cxn modelId="{02AFE668-87F2-4531-80E7-82DCB519F7DD}" type="presOf" srcId="{271E6B66-133B-4284-944C-93532E603B37}" destId="{73E900A1-D5DC-4BE5-B594-324FBC1C5F28}" srcOrd="0" destOrd="0" presId="urn:microsoft.com/office/officeart/2005/8/layout/vList5"/>
    <dgm:cxn modelId="{36EC956F-34C2-446C-9791-5F72F2D12289}" type="presOf" srcId="{913A1C78-836B-41C0-A39F-56CF31885072}" destId="{21803D04-9D2D-4E23-8D61-5D4A9E04E744}" srcOrd="0" destOrd="1" presId="urn:microsoft.com/office/officeart/2005/8/layout/vList5"/>
    <dgm:cxn modelId="{D4757F75-09E3-4ADB-B0B1-36127218F1BE}" srcId="{3FF7C5F1-7F01-4CFF-AC2D-9B7FE332C878}" destId="{4D2D7EEE-33B4-4B81-AA96-F230F9705A63}" srcOrd="0" destOrd="0" parTransId="{7CDC7113-DA0F-43C8-9D92-DFEBF0B3CB13}" sibTransId="{C1B9C068-F9BC-43AA-AFB5-9C55B1BBD303}"/>
    <dgm:cxn modelId="{3C3A2F81-C2DD-441A-94AC-0D0F2B7BC843}" srcId="{3FF7C5F1-7F01-4CFF-AC2D-9B7FE332C878}" destId="{271E6B66-133B-4284-944C-93532E603B37}" srcOrd="2" destOrd="0" parTransId="{2C840D3D-1A11-4497-9963-2DAF07C57342}" sibTransId="{620F9707-1AAC-4703-AF51-1C92AB88C013}"/>
    <dgm:cxn modelId="{D6AC268E-FA23-4A43-A712-8E8F5282BC2D}" type="presOf" srcId="{F7557495-F318-42C1-992D-199523A5FA0D}" destId="{112066B5-C1DB-4B73-B481-4DF6F5B245B7}" srcOrd="0" destOrd="0" presId="urn:microsoft.com/office/officeart/2005/8/layout/vList5"/>
    <dgm:cxn modelId="{5BBF8ABC-4619-4FC3-ACCC-1D1E65134BB4}" type="presOf" srcId="{36B1A80F-DC01-4FCB-993A-B0EFAC2F42AE}" destId="{2563954D-AD31-429B-BFF4-C8256D47DB96}" srcOrd="0" destOrd="0" presId="urn:microsoft.com/office/officeart/2005/8/layout/vList5"/>
    <dgm:cxn modelId="{BE9FA5C1-ABEE-4712-A6E4-F01BE9D3E3EF}" srcId="{3FF7C5F1-7F01-4CFF-AC2D-9B7FE332C878}" destId="{B11ECF6D-6468-4250-A7E1-C455613CE278}" srcOrd="1" destOrd="0" parTransId="{AB047939-CE87-4DB1-AE65-01E9D575011D}" sibTransId="{CCC42A94-77BA-4F0C-A85F-85955A4B27E4}"/>
    <dgm:cxn modelId="{9715FBC8-535F-4C83-BC58-ACB59537B0D8}" srcId="{B11ECF6D-6468-4250-A7E1-C455613CE278}" destId="{36B1A80F-DC01-4FCB-993A-B0EFAC2F42AE}" srcOrd="0" destOrd="0" parTransId="{638695C7-33C4-4ABE-9A64-DAB319D89D09}" sibTransId="{566AB3BA-0C7F-4C93-8F51-99C928B2988F}"/>
    <dgm:cxn modelId="{EE6F3FD2-09CB-4220-994A-2549EE208D74}" srcId="{271E6B66-133B-4284-944C-93532E603B37}" destId="{86E21ADD-AC35-4EDD-8248-101DECF2106B}" srcOrd="0" destOrd="0" parTransId="{2894331E-C909-4E3A-8783-E209506D205F}" sibTransId="{FB9B65D9-0518-4451-A4CA-28834F3E7D3F}"/>
    <dgm:cxn modelId="{F57ABED2-837F-4439-8A75-C215345FEE0D}" type="presOf" srcId="{B11ECF6D-6468-4250-A7E1-C455613CE278}" destId="{8C8F46CA-1C61-4EF0-9638-0C7B94BF044A}" srcOrd="0" destOrd="0" presId="urn:microsoft.com/office/officeart/2005/8/layout/vList5"/>
    <dgm:cxn modelId="{9299BACD-6F14-49C7-9E6E-45846FC47F23}" type="presParOf" srcId="{154EACE0-23DF-4412-930E-DE8006D8D38A}" destId="{D78E85B1-C620-4B82-B162-CA9AD98FF8F1}" srcOrd="0" destOrd="0" presId="urn:microsoft.com/office/officeart/2005/8/layout/vList5"/>
    <dgm:cxn modelId="{5B1EACA7-B24E-4224-9F74-FEFB2CC47534}" type="presParOf" srcId="{D78E85B1-C620-4B82-B162-CA9AD98FF8F1}" destId="{65FD3E5B-4198-4AEC-9E7C-D33D1D1A912A}" srcOrd="0" destOrd="0" presId="urn:microsoft.com/office/officeart/2005/8/layout/vList5"/>
    <dgm:cxn modelId="{B053D377-677F-44A9-954E-83535FC1DC8E}" type="presParOf" srcId="{D78E85B1-C620-4B82-B162-CA9AD98FF8F1}" destId="{112066B5-C1DB-4B73-B481-4DF6F5B245B7}" srcOrd="1" destOrd="0" presId="urn:microsoft.com/office/officeart/2005/8/layout/vList5"/>
    <dgm:cxn modelId="{C7D0EB75-386F-49FC-AEBC-E6D8EB949D54}" type="presParOf" srcId="{154EACE0-23DF-4412-930E-DE8006D8D38A}" destId="{E896F71D-518B-4BBB-B1E8-D6F20A187D59}" srcOrd="1" destOrd="0" presId="urn:microsoft.com/office/officeart/2005/8/layout/vList5"/>
    <dgm:cxn modelId="{EEBA3428-A020-4104-BD23-B683E9109025}" type="presParOf" srcId="{154EACE0-23DF-4412-930E-DE8006D8D38A}" destId="{1782F1C4-B584-4D2C-B6C3-34170F987E66}" srcOrd="2" destOrd="0" presId="urn:microsoft.com/office/officeart/2005/8/layout/vList5"/>
    <dgm:cxn modelId="{257C1156-164F-4050-BB74-CD01A9001C55}" type="presParOf" srcId="{1782F1C4-B584-4D2C-B6C3-34170F987E66}" destId="{8C8F46CA-1C61-4EF0-9638-0C7B94BF044A}" srcOrd="0" destOrd="0" presId="urn:microsoft.com/office/officeart/2005/8/layout/vList5"/>
    <dgm:cxn modelId="{8747C2E9-A28C-4C07-9FB1-58219DA21551}" type="presParOf" srcId="{1782F1C4-B584-4D2C-B6C3-34170F987E66}" destId="{2563954D-AD31-429B-BFF4-C8256D47DB96}" srcOrd="1" destOrd="0" presId="urn:microsoft.com/office/officeart/2005/8/layout/vList5"/>
    <dgm:cxn modelId="{2ED9223C-0CC5-4C4D-8B83-E0352D7A2D58}" type="presParOf" srcId="{154EACE0-23DF-4412-930E-DE8006D8D38A}" destId="{0CA17103-3F2D-4F6D-B927-0C2E91B02572}" srcOrd="3" destOrd="0" presId="urn:microsoft.com/office/officeart/2005/8/layout/vList5"/>
    <dgm:cxn modelId="{E8AD253E-D61C-4ACF-A552-9ED3F1FE728D}" type="presParOf" srcId="{154EACE0-23DF-4412-930E-DE8006D8D38A}" destId="{47449E98-3B80-4A01-8A70-86AF0D977F9C}" srcOrd="4" destOrd="0" presId="urn:microsoft.com/office/officeart/2005/8/layout/vList5"/>
    <dgm:cxn modelId="{2EC0AB00-947A-41EE-8DA4-A819D6A5FD04}" type="presParOf" srcId="{47449E98-3B80-4A01-8A70-86AF0D977F9C}" destId="{73E900A1-D5DC-4BE5-B594-324FBC1C5F28}" srcOrd="0" destOrd="0" presId="urn:microsoft.com/office/officeart/2005/8/layout/vList5"/>
    <dgm:cxn modelId="{3B2F7EFB-7B7A-4E07-9B90-31C938877E4E}" type="presParOf" srcId="{47449E98-3B80-4A01-8A70-86AF0D977F9C}" destId="{21803D04-9D2D-4E23-8D61-5D4A9E04E7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3C6FEE-2E1A-452E-985E-B293CBE6DA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ECE084E-5AFB-417A-8EE3-5BD22C72349E}">
      <dgm:prSet/>
      <dgm:spPr/>
      <dgm:t>
        <a:bodyPr/>
        <a:lstStyle/>
        <a:p>
          <a:r>
            <a:rPr lang="en-US"/>
            <a:t>Homeless Prevention</a:t>
          </a:r>
        </a:p>
      </dgm:t>
    </dgm:pt>
    <dgm:pt modelId="{0E2CDA4E-5614-46E7-B58A-A4AD59E81877}" type="parTrans" cxnId="{6E898388-DD9A-494D-9A6C-6E772F4C4CB4}">
      <dgm:prSet/>
      <dgm:spPr/>
      <dgm:t>
        <a:bodyPr/>
        <a:lstStyle/>
        <a:p>
          <a:endParaRPr lang="en-US"/>
        </a:p>
      </dgm:t>
    </dgm:pt>
    <dgm:pt modelId="{1CAA4B10-6C35-40A5-9963-E22BD6D47F21}" type="sibTrans" cxnId="{6E898388-DD9A-494D-9A6C-6E772F4C4CB4}">
      <dgm:prSet/>
      <dgm:spPr/>
      <dgm:t>
        <a:bodyPr/>
        <a:lstStyle/>
        <a:p>
          <a:endParaRPr lang="en-US"/>
        </a:p>
      </dgm:t>
    </dgm:pt>
    <dgm:pt modelId="{D4DB37CE-6FA0-427B-8D20-59E730AB6F28}">
      <dgm:prSet/>
      <dgm:spPr/>
      <dgm:t>
        <a:bodyPr/>
        <a:lstStyle/>
        <a:p>
          <a:r>
            <a:rPr lang="en-US"/>
            <a:t>Rapid Re-Housing</a:t>
          </a:r>
        </a:p>
      </dgm:t>
    </dgm:pt>
    <dgm:pt modelId="{5449B6AF-F910-4D98-8877-2704E4DDB1E5}" type="parTrans" cxnId="{A8E7F7BA-9B63-4967-BF8F-20D77EE7AC80}">
      <dgm:prSet/>
      <dgm:spPr/>
      <dgm:t>
        <a:bodyPr/>
        <a:lstStyle/>
        <a:p>
          <a:endParaRPr lang="en-US"/>
        </a:p>
      </dgm:t>
    </dgm:pt>
    <dgm:pt modelId="{900895DC-8534-445F-8772-61EDE05C970F}" type="sibTrans" cxnId="{A8E7F7BA-9B63-4967-BF8F-20D77EE7AC80}">
      <dgm:prSet/>
      <dgm:spPr/>
      <dgm:t>
        <a:bodyPr/>
        <a:lstStyle/>
        <a:p>
          <a:endParaRPr lang="en-US"/>
        </a:p>
      </dgm:t>
    </dgm:pt>
    <dgm:pt modelId="{E85C4A2A-3851-45D8-8B72-60854D6EFBE6}">
      <dgm:prSet/>
      <dgm:spPr/>
      <dgm:t>
        <a:bodyPr/>
        <a:lstStyle/>
        <a:p>
          <a:r>
            <a:rPr lang="en-US"/>
            <a:t>Homeless Outreach</a:t>
          </a:r>
        </a:p>
      </dgm:t>
    </dgm:pt>
    <dgm:pt modelId="{531F608B-A927-4F15-AE43-AAD2583F3392}" type="parTrans" cxnId="{92E99B1B-8C4E-49D1-86FC-FD01E40EDE54}">
      <dgm:prSet/>
      <dgm:spPr/>
      <dgm:t>
        <a:bodyPr/>
        <a:lstStyle/>
        <a:p>
          <a:endParaRPr lang="en-US"/>
        </a:p>
      </dgm:t>
    </dgm:pt>
    <dgm:pt modelId="{A0C05729-8E0D-4645-B32B-5817BE07542B}" type="sibTrans" cxnId="{92E99B1B-8C4E-49D1-86FC-FD01E40EDE54}">
      <dgm:prSet/>
      <dgm:spPr/>
      <dgm:t>
        <a:bodyPr/>
        <a:lstStyle/>
        <a:p>
          <a:endParaRPr lang="en-US"/>
        </a:p>
      </dgm:t>
    </dgm:pt>
    <dgm:pt modelId="{E393C232-43D0-46CF-9EAA-5FC356D5BA07}">
      <dgm:prSet/>
      <dgm:spPr/>
      <dgm:t>
        <a:bodyPr/>
        <a:lstStyle/>
        <a:p>
          <a:r>
            <a:rPr lang="en-US"/>
            <a:t>Shelter Operations</a:t>
          </a:r>
        </a:p>
      </dgm:t>
    </dgm:pt>
    <dgm:pt modelId="{7E7BA48A-8CDD-4BF5-9AC5-B622C8A01F4F}" type="parTrans" cxnId="{AFFDD5B0-F659-4567-B8B4-D013AD443934}">
      <dgm:prSet/>
      <dgm:spPr/>
      <dgm:t>
        <a:bodyPr/>
        <a:lstStyle/>
        <a:p>
          <a:endParaRPr lang="en-US"/>
        </a:p>
      </dgm:t>
    </dgm:pt>
    <dgm:pt modelId="{225B5497-5777-48AF-B525-67C659881AE2}" type="sibTrans" cxnId="{AFFDD5B0-F659-4567-B8B4-D013AD443934}">
      <dgm:prSet/>
      <dgm:spPr/>
      <dgm:t>
        <a:bodyPr/>
        <a:lstStyle/>
        <a:p>
          <a:endParaRPr lang="en-US"/>
        </a:p>
      </dgm:t>
    </dgm:pt>
    <dgm:pt modelId="{AB53F691-FC34-4034-B621-FEE1A01A6AE2}" type="pres">
      <dgm:prSet presAssocID="{0D3C6FEE-2E1A-452E-985E-B293CBE6DADF}" presName="linear" presStyleCnt="0">
        <dgm:presLayoutVars>
          <dgm:animLvl val="lvl"/>
          <dgm:resizeHandles val="exact"/>
        </dgm:presLayoutVars>
      </dgm:prSet>
      <dgm:spPr/>
    </dgm:pt>
    <dgm:pt modelId="{E29C1F2B-BF22-4BE3-87A9-E0B2A8B31FEF}" type="pres">
      <dgm:prSet presAssocID="{AECE084E-5AFB-417A-8EE3-5BD22C72349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00812E4-3FC7-4024-B5E2-63D55616AE7B}" type="pres">
      <dgm:prSet presAssocID="{1CAA4B10-6C35-40A5-9963-E22BD6D47F21}" presName="spacer" presStyleCnt="0"/>
      <dgm:spPr/>
    </dgm:pt>
    <dgm:pt modelId="{646EEF3A-06EB-4508-B009-D6BDDDAC7BA7}" type="pres">
      <dgm:prSet presAssocID="{D4DB37CE-6FA0-427B-8D20-59E730AB6F2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8D1A163-1BD5-4A9F-96CF-5565BE2FB472}" type="pres">
      <dgm:prSet presAssocID="{900895DC-8534-445F-8772-61EDE05C970F}" presName="spacer" presStyleCnt="0"/>
      <dgm:spPr/>
    </dgm:pt>
    <dgm:pt modelId="{C14C231E-9EFD-4FB8-B0EC-3480EFB73AC8}" type="pres">
      <dgm:prSet presAssocID="{E85C4A2A-3851-45D8-8B72-60854D6EFBE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14528C8-7F03-4534-8EE9-EF06F36F9686}" type="pres">
      <dgm:prSet presAssocID="{A0C05729-8E0D-4645-B32B-5817BE07542B}" presName="spacer" presStyleCnt="0"/>
      <dgm:spPr/>
    </dgm:pt>
    <dgm:pt modelId="{D9329220-1E23-443B-8787-7740F39CE59F}" type="pres">
      <dgm:prSet presAssocID="{E393C232-43D0-46CF-9EAA-5FC356D5BA0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2E99B1B-8C4E-49D1-86FC-FD01E40EDE54}" srcId="{0D3C6FEE-2E1A-452E-985E-B293CBE6DADF}" destId="{E85C4A2A-3851-45D8-8B72-60854D6EFBE6}" srcOrd="2" destOrd="0" parTransId="{531F608B-A927-4F15-AE43-AAD2583F3392}" sibTransId="{A0C05729-8E0D-4645-B32B-5817BE07542B}"/>
    <dgm:cxn modelId="{BA64AC67-8A61-48B2-9EE1-29B806B749A5}" type="presOf" srcId="{AECE084E-5AFB-417A-8EE3-5BD22C72349E}" destId="{E29C1F2B-BF22-4BE3-87A9-E0B2A8B31FEF}" srcOrd="0" destOrd="0" presId="urn:microsoft.com/office/officeart/2005/8/layout/vList2"/>
    <dgm:cxn modelId="{2980E37F-A533-4238-91CD-BCB6F9CF91C5}" type="presOf" srcId="{E393C232-43D0-46CF-9EAA-5FC356D5BA07}" destId="{D9329220-1E23-443B-8787-7740F39CE59F}" srcOrd="0" destOrd="0" presId="urn:microsoft.com/office/officeart/2005/8/layout/vList2"/>
    <dgm:cxn modelId="{6E898388-DD9A-494D-9A6C-6E772F4C4CB4}" srcId="{0D3C6FEE-2E1A-452E-985E-B293CBE6DADF}" destId="{AECE084E-5AFB-417A-8EE3-5BD22C72349E}" srcOrd="0" destOrd="0" parTransId="{0E2CDA4E-5614-46E7-B58A-A4AD59E81877}" sibTransId="{1CAA4B10-6C35-40A5-9963-E22BD6D47F21}"/>
    <dgm:cxn modelId="{DD3FCF99-02EA-498A-ADF6-57D2B8062241}" type="presOf" srcId="{D4DB37CE-6FA0-427B-8D20-59E730AB6F28}" destId="{646EEF3A-06EB-4508-B009-D6BDDDAC7BA7}" srcOrd="0" destOrd="0" presId="urn:microsoft.com/office/officeart/2005/8/layout/vList2"/>
    <dgm:cxn modelId="{730E87A8-8648-49B1-A403-AD4630EB3811}" type="presOf" srcId="{0D3C6FEE-2E1A-452E-985E-B293CBE6DADF}" destId="{AB53F691-FC34-4034-B621-FEE1A01A6AE2}" srcOrd="0" destOrd="0" presId="urn:microsoft.com/office/officeart/2005/8/layout/vList2"/>
    <dgm:cxn modelId="{AFFDD5B0-F659-4567-B8B4-D013AD443934}" srcId="{0D3C6FEE-2E1A-452E-985E-B293CBE6DADF}" destId="{E393C232-43D0-46CF-9EAA-5FC356D5BA07}" srcOrd="3" destOrd="0" parTransId="{7E7BA48A-8CDD-4BF5-9AC5-B622C8A01F4F}" sibTransId="{225B5497-5777-48AF-B525-67C659881AE2}"/>
    <dgm:cxn modelId="{A8E7F7BA-9B63-4967-BF8F-20D77EE7AC80}" srcId="{0D3C6FEE-2E1A-452E-985E-B293CBE6DADF}" destId="{D4DB37CE-6FA0-427B-8D20-59E730AB6F28}" srcOrd="1" destOrd="0" parTransId="{5449B6AF-F910-4D98-8877-2704E4DDB1E5}" sibTransId="{900895DC-8534-445F-8772-61EDE05C970F}"/>
    <dgm:cxn modelId="{CA0167E6-FB3E-48E5-BE2C-CC8AEEED30CB}" type="presOf" srcId="{E85C4A2A-3851-45D8-8B72-60854D6EFBE6}" destId="{C14C231E-9EFD-4FB8-B0EC-3480EFB73AC8}" srcOrd="0" destOrd="0" presId="urn:microsoft.com/office/officeart/2005/8/layout/vList2"/>
    <dgm:cxn modelId="{58243D9D-D5E6-4A16-A032-88745ED81F75}" type="presParOf" srcId="{AB53F691-FC34-4034-B621-FEE1A01A6AE2}" destId="{E29C1F2B-BF22-4BE3-87A9-E0B2A8B31FEF}" srcOrd="0" destOrd="0" presId="urn:microsoft.com/office/officeart/2005/8/layout/vList2"/>
    <dgm:cxn modelId="{6C764321-A1A6-4325-B75D-BA5AFD27ED8A}" type="presParOf" srcId="{AB53F691-FC34-4034-B621-FEE1A01A6AE2}" destId="{800812E4-3FC7-4024-B5E2-63D55616AE7B}" srcOrd="1" destOrd="0" presId="urn:microsoft.com/office/officeart/2005/8/layout/vList2"/>
    <dgm:cxn modelId="{E7E33BE3-1290-4051-BB3E-5F5A156E03A8}" type="presParOf" srcId="{AB53F691-FC34-4034-B621-FEE1A01A6AE2}" destId="{646EEF3A-06EB-4508-B009-D6BDDDAC7BA7}" srcOrd="2" destOrd="0" presId="urn:microsoft.com/office/officeart/2005/8/layout/vList2"/>
    <dgm:cxn modelId="{F03457AD-C1FE-434C-85E6-AAFA262DA52C}" type="presParOf" srcId="{AB53F691-FC34-4034-B621-FEE1A01A6AE2}" destId="{58D1A163-1BD5-4A9F-96CF-5565BE2FB472}" srcOrd="3" destOrd="0" presId="urn:microsoft.com/office/officeart/2005/8/layout/vList2"/>
    <dgm:cxn modelId="{D3A191B6-468C-4665-81BB-4DC8F9BC7402}" type="presParOf" srcId="{AB53F691-FC34-4034-B621-FEE1A01A6AE2}" destId="{C14C231E-9EFD-4FB8-B0EC-3480EFB73AC8}" srcOrd="4" destOrd="0" presId="urn:microsoft.com/office/officeart/2005/8/layout/vList2"/>
    <dgm:cxn modelId="{F0C0B545-1671-4962-AC80-DB39790334CA}" type="presParOf" srcId="{AB53F691-FC34-4034-B621-FEE1A01A6AE2}" destId="{714528C8-7F03-4534-8EE9-EF06F36F9686}" srcOrd="5" destOrd="0" presId="urn:microsoft.com/office/officeart/2005/8/layout/vList2"/>
    <dgm:cxn modelId="{3AD609A2-9DD1-4479-A0E4-DD0FAE530984}" type="presParOf" srcId="{AB53F691-FC34-4034-B621-FEE1A01A6AE2}" destId="{D9329220-1E23-443B-8787-7740F39CE59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51C9C5-074D-4766-929E-8F4406B5EA8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71E386-33DF-43D2-B951-BCAC2594AE93}">
      <dgm:prSet/>
      <dgm:spPr>
        <a:ln w="25400">
          <a:solidFill>
            <a:schemeClr val="bg1"/>
          </a:solidFill>
        </a:ln>
      </dgm:spPr>
      <dgm:t>
        <a:bodyPr/>
        <a:lstStyle/>
        <a:p>
          <a:r>
            <a:rPr lang="en-US" dirty="0"/>
            <a:t>Public Meetings: </a:t>
          </a:r>
        </a:p>
      </dgm:t>
    </dgm:pt>
    <dgm:pt modelId="{6B9D93D2-325C-4454-9A80-9E75A561D232}" type="parTrans" cxnId="{5ACF5C6A-9740-45AD-A98C-C45F0DC96A4E}">
      <dgm:prSet/>
      <dgm:spPr/>
      <dgm:t>
        <a:bodyPr/>
        <a:lstStyle/>
        <a:p>
          <a:endParaRPr lang="en-US"/>
        </a:p>
      </dgm:t>
    </dgm:pt>
    <dgm:pt modelId="{B26AE971-7A54-4156-AE08-3BA78F699145}" type="sibTrans" cxnId="{5ACF5C6A-9740-45AD-A98C-C45F0DC96A4E}">
      <dgm:prSet/>
      <dgm:spPr/>
      <dgm:t>
        <a:bodyPr/>
        <a:lstStyle/>
        <a:p>
          <a:endParaRPr lang="en-US"/>
        </a:p>
      </dgm:t>
    </dgm:pt>
    <dgm:pt modelId="{2A5BCB41-AF6B-4A0B-938E-CE3417926146}">
      <dgm:prSet/>
      <dgm:spPr>
        <a:ln w="25400">
          <a:solidFill>
            <a:schemeClr val="bg1"/>
          </a:solidFill>
        </a:ln>
      </dgm:spPr>
      <dgm:t>
        <a:bodyPr/>
        <a:lstStyle/>
        <a:p>
          <a:r>
            <a:rPr lang="en-US" dirty="0"/>
            <a:t>Winter 2022 – Spring 2023</a:t>
          </a:r>
        </a:p>
      </dgm:t>
    </dgm:pt>
    <dgm:pt modelId="{D5F181BE-7EEC-449F-B67D-B85EACB79B0B}" type="parTrans" cxnId="{884B4292-669A-4689-9491-26C89A024A5C}">
      <dgm:prSet/>
      <dgm:spPr/>
      <dgm:t>
        <a:bodyPr/>
        <a:lstStyle/>
        <a:p>
          <a:endParaRPr lang="en-US"/>
        </a:p>
      </dgm:t>
    </dgm:pt>
    <dgm:pt modelId="{1E183319-8111-485A-AF86-F7F369606D4F}" type="sibTrans" cxnId="{884B4292-669A-4689-9491-26C89A024A5C}">
      <dgm:prSet/>
      <dgm:spPr/>
      <dgm:t>
        <a:bodyPr/>
        <a:lstStyle/>
        <a:p>
          <a:endParaRPr lang="en-US"/>
        </a:p>
      </dgm:t>
    </dgm:pt>
    <dgm:pt modelId="{184E4D95-5DED-4E54-9F39-1B5F3EF49484}">
      <dgm:prSet/>
      <dgm:spPr/>
      <dgm:t>
        <a:bodyPr/>
        <a:lstStyle/>
        <a:p>
          <a:r>
            <a:rPr lang="en-US" dirty="0"/>
            <a:t>Target Submission:</a:t>
          </a:r>
        </a:p>
      </dgm:t>
    </dgm:pt>
    <dgm:pt modelId="{34D7FB7E-8D71-458E-92D3-AC55EE12BB1D}" type="parTrans" cxnId="{92266961-24D6-4160-93DE-1FD32DEDF5C7}">
      <dgm:prSet/>
      <dgm:spPr/>
      <dgm:t>
        <a:bodyPr/>
        <a:lstStyle/>
        <a:p>
          <a:endParaRPr lang="en-US"/>
        </a:p>
      </dgm:t>
    </dgm:pt>
    <dgm:pt modelId="{803CF3BE-ED32-4CEE-B665-E8B157E4F025}" type="sibTrans" cxnId="{92266961-24D6-4160-93DE-1FD32DEDF5C7}">
      <dgm:prSet/>
      <dgm:spPr/>
      <dgm:t>
        <a:bodyPr/>
        <a:lstStyle/>
        <a:p>
          <a:endParaRPr lang="en-US"/>
        </a:p>
      </dgm:t>
    </dgm:pt>
    <dgm:pt modelId="{0AA5BF2D-5694-47EB-BB6F-F995916CF841}">
      <dgm:prSet/>
      <dgm:spPr/>
      <dgm:t>
        <a:bodyPr/>
        <a:lstStyle/>
        <a:p>
          <a:r>
            <a:rPr lang="en-US" dirty="0"/>
            <a:t>August 16, 2023</a:t>
          </a:r>
        </a:p>
      </dgm:t>
    </dgm:pt>
    <dgm:pt modelId="{99E22F26-9B6F-4590-8334-025FE4B9FF89}" type="parTrans" cxnId="{B8B34775-C9B9-4BC9-AE59-B9A56B41956F}">
      <dgm:prSet/>
      <dgm:spPr/>
      <dgm:t>
        <a:bodyPr/>
        <a:lstStyle/>
        <a:p>
          <a:endParaRPr lang="en-US"/>
        </a:p>
      </dgm:t>
    </dgm:pt>
    <dgm:pt modelId="{38080A09-A199-4480-8C9C-B4192EBB3BFB}" type="sibTrans" cxnId="{B8B34775-C9B9-4BC9-AE59-B9A56B41956F}">
      <dgm:prSet/>
      <dgm:spPr/>
      <dgm:t>
        <a:bodyPr/>
        <a:lstStyle/>
        <a:p>
          <a:endParaRPr lang="en-US"/>
        </a:p>
      </dgm:t>
    </dgm:pt>
    <dgm:pt modelId="{159F31D7-98E5-46A7-89AC-F189B7F84ABF}">
      <dgm:prSet/>
      <dgm:spPr/>
      <dgm:t>
        <a:bodyPr/>
        <a:lstStyle/>
        <a:p>
          <a:r>
            <a:rPr lang="en-US" dirty="0"/>
            <a:t>Assembly Approval:</a:t>
          </a:r>
        </a:p>
      </dgm:t>
    </dgm:pt>
    <dgm:pt modelId="{9652250A-AF9C-437C-BEDD-41431FCEBE72}" type="parTrans" cxnId="{F17B08C6-B29D-4F2E-8377-65466D61B0B3}">
      <dgm:prSet/>
      <dgm:spPr/>
      <dgm:t>
        <a:bodyPr/>
        <a:lstStyle/>
        <a:p>
          <a:endParaRPr lang="en-US"/>
        </a:p>
      </dgm:t>
    </dgm:pt>
    <dgm:pt modelId="{4B7FC47D-BB0C-488D-99F2-D49ED1A3B8F4}" type="sibTrans" cxnId="{F17B08C6-B29D-4F2E-8377-65466D61B0B3}">
      <dgm:prSet/>
      <dgm:spPr/>
      <dgm:t>
        <a:bodyPr/>
        <a:lstStyle/>
        <a:p>
          <a:endParaRPr lang="en-US"/>
        </a:p>
      </dgm:t>
    </dgm:pt>
    <dgm:pt modelId="{7AB6BA86-6A3A-4EA8-BC44-94D25BFC440D}">
      <dgm:prSet/>
      <dgm:spPr/>
      <dgm:t>
        <a:bodyPr/>
        <a:lstStyle/>
        <a:p>
          <a:r>
            <a:rPr lang="en-US" dirty="0"/>
            <a:t>August 2023</a:t>
          </a:r>
        </a:p>
      </dgm:t>
    </dgm:pt>
    <dgm:pt modelId="{0C314D83-BDD7-40E8-8187-55B06B292AA4}" type="parTrans" cxnId="{4B40884B-D9C0-402C-BCB4-10841B48F4E0}">
      <dgm:prSet/>
      <dgm:spPr/>
      <dgm:t>
        <a:bodyPr/>
        <a:lstStyle/>
        <a:p>
          <a:endParaRPr lang="en-US"/>
        </a:p>
      </dgm:t>
    </dgm:pt>
    <dgm:pt modelId="{F0DB8F3C-D4DA-4EEA-979D-4730A9A3CACE}" type="sibTrans" cxnId="{4B40884B-D9C0-402C-BCB4-10841B48F4E0}">
      <dgm:prSet/>
      <dgm:spPr/>
      <dgm:t>
        <a:bodyPr/>
        <a:lstStyle/>
        <a:p>
          <a:endParaRPr lang="en-US"/>
        </a:p>
      </dgm:t>
    </dgm:pt>
    <dgm:pt modelId="{6064FFD8-2A69-4C36-8FA4-296F8A90621F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Public Comment Period/ Hearing:</a:t>
          </a:r>
        </a:p>
      </dgm:t>
    </dgm:pt>
    <dgm:pt modelId="{38FF2BF3-2BDE-4819-96E8-11E994011AD2}" type="parTrans" cxnId="{2F227488-369C-48EA-80E0-046AA8C19161}">
      <dgm:prSet/>
      <dgm:spPr/>
      <dgm:t>
        <a:bodyPr/>
        <a:lstStyle/>
        <a:p>
          <a:endParaRPr lang="en-US"/>
        </a:p>
      </dgm:t>
    </dgm:pt>
    <dgm:pt modelId="{8A8773E9-30B5-4405-A787-7C7737F88762}" type="sibTrans" cxnId="{2F227488-369C-48EA-80E0-046AA8C19161}">
      <dgm:prSet/>
      <dgm:spPr/>
      <dgm:t>
        <a:bodyPr/>
        <a:lstStyle/>
        <a:p>
          <a:endParaRPr lang="en-US"/>
        </a:p>
      </dgm:t>
    </dgm:pt>
    <dgm:pt modelId="{E143B231-5321-42D5-86BE-B621479B949D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July 2023</a:t>
          </a:r>
        </a:p>
      </dgm:t>
    </dgm:pt>
    <dgm:pt modelId="{AA4C612F-8A58-4AA7-994B-371325E2A0F7}" type="parTrans" cxnId="{46464028-7D2A-4227-A5DB-0EE7E20236B1}">
      <dgm:prSet/>
      <dgm:spPr/>
      <dgm:t>
        <a:bodyPr/>
        <a:lstStyle/>
        <a:p>
          <a:endParaRPr lang="en-US"/>
        </a:p>
      </dgm:t>
    </dgm:pt>
    <dgm:pt modelId="{17EE5C88-6E03-47C1-9AC5-7280B7B942DF}" type="sibTrans" cxnId="{46464028-7D2A-4227-A5DB-0EE7E20236B1}">
      <dgm:prSet/>
      <dgm:spPr/>
      <dgm:t>
        <a:bodyPr/>
        <a:lstStyle/>
        <a:p>
          <a:endParaRPr lang="en-US"/>
        </a:p>
      </dgm:t>
    </dgm:pt>
    <dgm:pt modelId="{F21CFEB5-CD91-4569-A6CA-F5F6A8900245}">
      <dgm:prSet/>
      <dgm:spPr/>
      <dgm:t>
        <a:bodyPr/>
        <a:lstStyle/>
        <a:p>
          <a:r>
            <a:rPr lang="en-US" dirty="0"/>
            <a:t>Public Notice of Draft:</a:t>
          </a:r>
        </a:p>
      </dgm:t>
    </dgm:pt>
    <dgm:pt modelId="{B2F1C57D-3089-4878-AA9B-6D170D68B8EC}" type="parTrans" cxnId="{85754899-710F-4232-A722-0A09A1827B5B}">
      <dgm:prSet/>
      <dgm:spPr/>
      <dgm:t>
        <a:bodyPr/>
        <a:lstStyle/>
        <a:p>
          <a:endParaRPr lang="en-US"/>
        </a:p>
      </dgm:t>
    </dgm:pt>
    <dgm:pt modelId="{ED45E59C-F2C9-45C2-BF7D-F6D14ACA269B}" type="sibTrans" cxnId="{85754899-710F-4232-A722-0A09A1827B5B}">
      <dgm:prSet/>
      <dgm:spPr/>
      <dgm:t>
        <a:bodyPr/>
        <a:lstStyle/>
        <a:p>
          <a:endParaRPr lang="en-US"/>
        </a:p>
      </dgm:t>
    </dgm:pt>
    <dgm:pt modelId="{72900CF9-4C9A-4F3A-986E-B006E2D5F8CB}">
      <dgm:prSet/>
      <dgm:spPr/>
      <dgm:t>
        <a:bodyPr/>
        <a:lstStyle/>
        <a:p>
          <a:r>
            <a:rPr lang="en-US" dirty="0"/>
            <a:t>July 2023</a:t>
          </a:r>
        </a:p>
      </dgm:t>
    </dgm:pt>
    <dgm:pt modelId="{32F0B063-5A24-4C14-B255-59BD5EE858B0}" type="parTrans" cxnId="{78A2EA63-BF06-487F-9F21-E776D9DF4F1C}">
      <dgm:prSet/>
      <dgm:spPr/>
      <dgm:t>
        <a:bodyPr/>
        <a:lstStyle/>
        <a:p>
          <a:endParaRPr lang="en-US"/>
        </a:p>
      </dgm:t>
    </dgm:pt>
    <dgm:pt modelId="{E7F9ABCD-5A2A-4419-B0F9-73C337F94242}" type="sibTrans" cxnId="{78A2EA63-BF06-487F-9F21-E776D9DF4F1C}">
      <dgm:prSet/>
      <dgm:spPr/>
      <dgm:t>
        <a:bodyPr/>
        <a:lstStyle/>
        <a:p>
          <a:endParaRPr lang="en-US"/>
        </a:p>
      </dgm:t>
    </dgm:pt>
    <dgm:pt modelId="{3AEBFBA2-6110-4216-AFB4-7FD2B17E6C69}" type="pres">
      <dgm:prSet presAssocID="{F451C9C5-074D-4766-929E-8F4406B5EA8F}" presName="CompostProcess" presStyleCnt="0">
        <dgm:presLayoutVars>
          <dgm:dir/>
          <dgm:resizeHandles val="exact"/>
        </dgm:presLayoutVars>
      </dgm:prSet>
      <dgm:spPr/>
    </dgm:pt>
    <dgm:pt modelId="{1B239653-6113-458F-86EB-024CD98958FD}" type="pres">
      <dgm:prSet presAssocID="{F451C9C5-074D-4766-929E-8F4406B5EA8F}" presName="arrow" presStyleLbl="bgShp" presStyleIdx="0" presStyleCnt="1"/>
      <dgm:spPr/>
    </dgm:pt>
    <dgm:pt modelId="{1231FE89-EA41-4DD5-AD2A-AFAE263B97B2}" type="pres">
      <dgm:prSet presAssocID="{F451C9C5-074D-4766-929E-8F4406B5EA8F}" presName="linearProcess" presStyleCnt="0"/>
      <dgm:spPr/>
    </dgm:pt>
    <dgm:pt modelId="{F89804FC-8387-4489-98AE-E2C68372EB71}" type="pres">
      <dgm:prSet presAssocID="{CE71E386-33DF-43D2-B951-BCAC2594AE93}" presName="textNode" presStyleLbl="node1" presStyleIdx="0" presStyleCnt="5">
        <dgm:presLayoutVars>
          <dgm:bulletEnabled val="1"/>
        </dgm:presLayoutVars>
      </dgm:prSet>
      <dgm:spPr/>
    </dgm:pt>
    <dgm:pt modelId="{137571E8-DD44-483F-8BD7-E11C411EB808}" type="pres">
      <dgm:prSet presAssocID="{B26AE971-7A54-4156-AE08-3BA78F699145}" presName="sibTrans" presStyleCnt="0"/>
      <dgm:spPr/>
    </dgm:pt>
    <dgm:pt modelId="{E50BB478-3E09-42DA-BDB0-75E3D843DBD5}" type="pres">
      <dgm:prSet presAssocID="{F21CFEB5-CD91-4569-A6CA-F5F6A8900245}" presName="textNode" presStyleLbl="node1" presStyleIdx="1" presStyleCnt="5">
        <dgm:presLayoutVars>
          <dgm:bulletEnabled val="1"/>
        </dgm:presLayoutVars>
      </dgm:prSet>
      <dgm:spPr/>
    </dgm:pt>
    <dgm:pt modelId="{F3FF70E5-E459-49A5-95C7-ED1CC6E968E6}" type="pres">
      <dgm:prSet presAssocID="{ED45E59C-F2C9-45C2-BF7D-F6D14ACA269B}" presName="sibTrans" presStyleCnt="0"/>
      <dgm:spPr/>
    </dgm:pt>
    <dgm:pt modelId="{3ED2F947-BAAE-4E52-8FAD-16D225AD3357}" type="pres">
      <dgm:prSet presAssocID="{6064FFD8-2A69-4C36-8FA4-296F8A90621F}" presName="textNode" presStyleLbl="node1" presStyleIdx="2" presStyleCnt="5">
        <dgm:presLayoutVars>
          <dgm:bulletEnabled val="1"/>
        </dgm:presLayoutVars>
      </dgm:prSet>
      <dgm:spPr/>
    </dgm:pt>
    <dgm:pt modelId="{3C1068C9-D6A3-4D03-8E33-291CA88EE761}" type="pres">
      <dgm:prSet presAssocID="{8A8773E9-30B5-4405-A787-7C7737F88762}" presName="sibTrans" presStyleCnt="0"/>
      <dgm:spPr/>
    </dgm:pt>
    <dgm:pt modelId="{D2EAB845-EC13-4277-93A2-200E3C7B6B59}" type="pres">
      <dgm:prSet presAssocID="{159F31D7-98E5-46A7-89AC-F189B7F84ABF}" presName="textNode" presStyleLbl="node1" presStyleIdx="3" presStyleCnt="5">
        <dgm:presLayoutVars>
          <dgm:bulletEnabled val="1"/>
        </dgm:presLayoutVars>
      </dgm:prSet>
      <dgm:spPr/>
    </dgm:pt>
    <dgm:pt modelId="{D57A25EB-CFDB-4ABD-B7B5-B6E1A6B01068}" type="pres">
      <dgm:prSet presAssocID="{4B7FC47D-BB0C-488D-99F2-D49ED1A3B8F4}" presName="sibTrans" presStyleCnt="0"/>
      <dgm:spPr/>
    </dgm:pt>
    <dgm:pt modelId="{9E298028-6192-4D9D-B4F7-2C0224594E3A}" type="pres">
      <dgm:prSet presAssocID="{184E4D95-5DED-4E54-9F39-1B5F3EF4948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6E8DCF04-381D-4F6F-B78A-2378F8D6AD50}" type="presOf" srcId="{159F31D7-98E5-46A7-89AC-F189B7F84ABF}" destId="{D2EAB845-EC13-4277-93A2-200E3C7B6B59}" srcOrd="0" destOrd="0" presId="urn:microsoft.com/office/officeart/2005/8/layout/hProcess9"/>
    <dgm:cxn modelId="{94A63613-20DA-4537-80C1-9AAA357D03CA}" type="presOf" srcId="{E143B231-5321-42D5-86BE-B621479B949D}" destId="{3ED2F947-BAAE-4E52-8FAD-16D225AD3357}" srcOrd="0" destOrd="1" presId="urn:microsoft.com/office/officeart/2005/8/layout/hProcess9"/>
    <dgm:cxn modelId="{F3EBB21A-4AF2-4CC3-80AF-5B5A8B91F77F}" type="presOf" srcId="{6064FFD8-2A69-4C36-8FA4-296F8A90621F}" destId="{3ED2F947-BAAE-4E52-8FAD-16D225AD3357}" srcOrd="0" destOrd="0" presId="urn:microsoft.com/office/officeart/2005/8/layout/hProcess9"/>
    <dgm:cxn modelId="{46464028-7D2A-4227-A5DB-0EE7E20236B1}" srcId="{6064FFD8-2A69-4C36-8FA4-296F8A90621F}" destId="{E143B231-5321-42D5-86BE-B621479B949D}" srcOrd="0" destOrd="0" parTransId="{AA4C612F-8A58-4AA7-994B-371325E2A0F7}" sibTransId="{17EE5C88-6E03-47C1-9AC5-7280B7B942DF}"/>
    <dgm:cxn modelId="{6C728F34-220D-4FE1-B4D1-3D188E2428EE}" type="presOf" srcId="{CE71E386-33DF-43D2-B951-BCAC2594AE93}" destId="{F89804FC-8387-4489-98AE-E2C68372EB71}" srcOrd="0" destOrd="0" presId="urn:microsoft.com/office/officeart/2005/8/layout/hProcess9"/>
    <dgm:cxn modelId="{357EF540-F3E9-4B99-A1A1-932992BE07A8}" type="presOf" srcId="{0AA5BF2D-5694-47EB-BB6F-F995916CF841}" destId="{9E298028-6192-4D9D-B4F7-2C0224594E3A}" srcOrd="0" destOrd="1" presId="urn:microsoft.com/office/officeart/2005/8/layout/hProcess9"/>
    <dgm:cxn modelId="{92266961-24D6-4160-93DE-1FD32DEDF5C7}" srcId="{F451C9C5-074D-4766-929E-8F4406B5EA8F}" destId="{184E4D95-5DED-4E54-9F39-1B5F3EF49484}" srcOrd="4" destOrd="0" parTransId="{34D7FB7E-8D71-458E-92D3-AC55EE12BB1D}" sibTransId="{803CF3BE-ED32-4CEE-B665-E8B157E4F025}"/>
    <dgm:cxn modelId="{78A2EA63-BF06-487F-9F21-E776D9DF4F1C}" srcId="{F21CFEB5-CD91-4569-A6CA-F5F6A8900245}" destId="{72900CF9-4C9A-4F3A-986E-B006E2D5F8CB}" srcOrd="0" destOrd="0" parTransId="{32F0B063-5A24-4C14-B255-59BD5EE858B0}" sibTransId="{E7F9ABCD-5A2A-4419-B0F9-73C337F94242}"/>
    <dgm:cxn modelId="{5ACF5C6A-9740-45AD-A98C-C45F0DC96A4E}" srcId="{F451C9C5-074D-4766-929E-8F4406B5EA8F}" destId="{CE71E386-33DF-43D2-B951-BCAC2594AE93}" srcOrd="0" destOrd="0" parTransId="{6B9D93D2-325C-4454-9A80-9E75A561D232}" sibTransId="{B26AE971-7A54-4156-AE08-3BA78F699145}"/>
    <dgm:cxn modelId="{4B40884B-D9C0-402C-BCB4-10841B48F4E0}" srcId="{159F31D7-98E5-46A7-89AC-F189B7F84ABF}" destId="{7AB6BA86-6A3A-4EA8-BC44-94D25BFC440D}" srcOrd="0" destOrd="0" parTransId="{0C314D83-BDD7-40E8-8187-55B06B292AA4}" sibTransId="{F0DB8F3C-D4DA-4EEA-979D-4730A9A3CACE}"/>
    <dgm:cxn modelId="{EA03E86C-01DD-4550-9FD5-5D78FDB3525A}" type="presOf" srcId="{F21CFEB5-CD91-4569-A6CA-F5F6A8900245}" destId="{E50BB478-3E09-42DA-BDB0-75E3D843DBD5}" srcOrd="0" destOrd="0" presId="urn:microsoft.com/office/officeart/2005/8/layout/hProcess9"/>
    <dgm:cxn modelId="{1D5A4C4D-4F8F-49CC-939E-BB3548A7C530}" type="presOf" srcId="{7AB6BA86-6A3A-4EA8-BC44-94D25BFC440D}" destId="{D2EAB845-EC13-4277-93A2-200E3C7B6B59}" srcOrd="0" destOrd="1" presId="urn:microsoft.com/office/officeart/2005/8/layout/hProcess9"/>
    <dgm:cxn modelId="{B8B34775-C9B9-4BC9-AE59-B9A56B41956F}" srcId="{184E4D95-5DED-4E54-9F39-1B5F3EF49484}" destId="{0AA5BF2D-5694-47EB-BB6F-F995916CF841}" srcOrd="0" destOrd="0" parTransId="{99E22F26-9B6F-4590-8334-025FE4B9FF89}" sibTransId="{38080A09-A199-4480-8C9C-B4192EBB3BFB}"/>
    <dgm:cxn modelId="{75CBBB81-B016-4813-8224-FC30CD413CED}" type="presOf" srcId="{184E4D95-5DED-4E54-9F39-1B5F3EF49484}" destId="{9E298028-6192-4D9D-B4F7-2C0224594E3A}" srcOrd="0" destOrd="0" presId="urn:microsoft.com/office/officeart/2005/8/layout/hProcess9"/>
    <dgm:cxn modelId="{33D0F684-9D39-403E-A34E-2051D9D3389B}" type="presOf" srcId="{72900CF9-4C9A-4F3A-986E-B006E2D5F8CB}" destId="{E50BB478-3E09-42DA-BDB0-75E3D843DBD5}" srcOrd="0" destOrd="1" presId="urn:microsoft.com/office/officeart/2005/8/layout/hProcess9"/>
    <dgm:cxn modelId="{D7FADE87-1DD1-4B9C-ACBD-5825B90E0CFC}" type="presOf" srcId="{2A5BCB41-AF6B-4A0B-938E-CE3417926146}" destId="{F89804FC-8387-4489-98AE-E2C68372EB71}" srcOrd="0" destOrd="1" presId="urn:microsoft.com/office/officeart/2005/8/layout/hProcess9"/>
    <dgm:cxn modelId="{2F227488-369C-48EA-80E0-046AA8C19161}" srcId="{F451C9C5-074D-4766-929E-8F4406B5EA8F}" destId="{6064FFD8-2A69-4C36-8FA4-296F8A90621F}" srcOrd="2" destOrd="0" parTransId="{38FF2BF3-2BDE-4819-96E8-11E994011AD2}" sibTransId="{8A8773E9-30B5-4405-A787-7C7737F88762}"/>
    <dgm:cxn modelId="{884B4292-669A-4689-9491-26C89A024A5C}" srcId="{CE71E386-33DF-43D2-B951-BCAC2594AE93}" destId="{2A5BCB41-AF6B-4A0B-938E-CE3417926146}" srcOrd="0" destOrd="0" parTransId="{D5F181BE-7EEC-449F-B67D-B85EACB79B0B}" sibTransId="{1E183319-8111-485A-AF86-F7F369606D4F}"/>
    <dgm:cxn modelId="{85754899-710F-4232-A722-0A09A1827B5B}" srcId="{F451C9C5-074D-4766-929E-8F4406B5EA8F}" destId="{F21CFEB5-CD91-4569-A6CA-F5F6A8900245}" srcOrd="1" destOrd="0" parTransId="{B2F1C57D-3089-4878-AA9B-6D170D68B8EC}" sibTransId="{ED45E59C-F2C9-45C2-BF7D-F6D14ACA269B}"/>
    <dgm:cxn modelId="{0BF7B7B9-FC23-4BB0-977F-3AE703F05F3A}" type="presOf" srcId="{F451C9C5-074D-4766-929E-8F4406B5EA8F}" destId="{3AEBFBA2-6110-4216-AFB4-7FD2B17E6C69}" srcOrd="0" destOrd="0" presId="urn:microsoft.com/office/officeart/2005/8/layout/hProcess9"/>
    <dgm:cxn modelId="{F17B08C6-B29D-4F2E-8377-65466D61B0B3}" srcId="{F451C9C5-074D-4766-929E-8F4406B5EA8F}" destId="{159F31D7-98E5-46A7-89AC-F189B7F84ABF}" srcOrd="3" destOrd="0" parTransId="{9652250A-AF9C-437C-BEDD-41431FCEBE72}" sibTransId="{4B7FC47D-BB0C-488D-99F2-D49ED1A3B8F4}"/>
    <dgm:cxn modelId="{401E48B4-08AC-4187-B940-FDFF080A5224}" type="presParOf" srcId="{3AEBFBA2-6110-4216-AFB4-7FD2B17E6C69}" destId="{1B239653-6113-458F-86EB-024CD98958FD}" srcOrd="0" destOrd="0" presId="urn:microsoft.com/office/officeart/2005/8/layout/hProcess9"/>
    <dgm:cxn modelId="{F925D566-D07C-42D9-BDEB-42E1D972B166}" type="presParOf" srcId="{3AEBFBA2-6110-4216-AFB4-7FD2B17E6C69}" destId="{1231FE89-EA41-4DD5-AD2A-AFAE263B97B2}" srcOrd="1" destOrd="0" presId="urn:microsoft.com/office/officeart/2005/8/layout/hProcess9"/>
    <dgm:cxn modelId="{7A44910F-8455-45B2-AE48-686E4E853C84}" type="presParOf" srcId="{1231FE89-EA41-4DD5-AD2A-AFAE263B97B2}" destId="{F89804FC-8387-4489-98AE-E2C68372EB71}" srcOrd="0" destOrd="0" presId="urn:microsoft.com/office/officeart/2005/8/layout/hProcess9"/>
    <dgm:cxn modelId="{F83C7C21-625C-461D-9A3C-93E694CA9256}" type="presParOf" srcId="{1231FE89-EA41-4DD5-AD2A-AFAE263B97B2}" destId="{137571E8-DD44-483F-8BD7-E11C411EB808}" srcOrd="1" destOrd="0" presId="urn:microsoft.com/office/officeart/2005/8/layout/hProcess9"/>
    <dgm:cxn modelId="{9514FEDA-4903-46E2-9F89-AEF229F48769}" type="presParOf" srcId="{1231FE89-EA41-4DD5-AD2A-AFAE263B97B2}" destId="{E50BB478-3E09-42DA-BDB0-75E3D843DBD5}" srcOrd="2" destOrd="0" presId="urn:microsoft.com/office/officeart/2005/8/layout/hProcess9"/>
    <dgm:cxn modelId="{BF4390B1-DED3-42E6-B0AA-84D99CA1E7A4}" type="presParOf" srcId="{1231FE89-EA41-4DD5-AD2A-AFAE263B97B2}" destId="{F3FF70E5-E459-49A5-95C7-ED1CC6E968E6}" srcOrd="3" destOrd="0" presId="urn:microsoft.com/office/officeart/2005/8/layout/hProcess9"/>
    <dgm:cxn modelId="{E6C10AF5-1D5C-4D09-A7BF-931A76729145}" type="presParOf" srcId="{1231FE89-EA41-4DD5-AD2A-AFAE263B97B2}" destId="{3ED2F947-BAAE-4E52-8FAD-16D225AD3357}" srcOrd="4" destOrd="0" presId="urn:microsoft.com/office/officeart/2005/8/layout/hProcess9"/>
    <dgm:cxn modelId="{3FCFF847-4CAD-4E0B-9188-8DA11AA57BC5}" type="presParOf" srcId="{1231FE89-EA41-4DD5-AD2A-AFAE263B97B2}" destId="{3C1068C9-D6A3-4D03-8E33-291CA88EE761}" srcOrd="5" destOrd="0" presId="urn:microsoft.com/office/officeart/2005/8/layout/hProcess9"/>
    <dgm:cxn modelId="{601AC5FA-0AC1-4FE0-BFF5-EA7AFE37AC1C}" type="presParOf" srcId="{1231FE89-EA41-4DD5-AD2A-AFAE263B97B2}" destId="{D2EAB845-EC13-4277-93A2-200E3C7B6B59}" srcOrd="6" destOrd="0" presId="urn:microsoft.com/office/officeart/2005/8/layout/hProcess9"/>
    <dgm:cxn modelId="{D626CF8D-EDC2-4F9D-A9E1-EBE0D2D6D338}" type="presParOf" srcId="{1231FE89-EA41-4DD5-AD2A-AFAE263B97B2}" destId="{D57A25EB-CFDB-4ABD-B7B5-B6E1A6B01068}" srcOrd="7" destOrd="0" presId="urn:microsoft.com/office/officeart/2005/8/layout/hProcess9"/>
    <dgm:cxn modelId="{462A8071-1FDB-4673-ADB3-0C9A36531735}" type="presParOf" srcId="{1231FE89-EA41-4DD5-AD2A-AFAE263B97B2}" destId="{9E298028-6192-4D9D-B4F7-2C0224594E3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AD670-C459-4ECB-B7A0-A40F9D006C72}">
      <dsp:nvSpPr>
        <dsp:cNvPr id="0" name=""/>
        <dsp:cNvSpPr/>
      </dsp:nvSpPr>
      <dsp:spPr>
        <a:xfrm rot="5400000">
          <a:off x="3463000" y="-1341900"/>
          <a:ext cx="733479" cy="36044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Mobile Home Repair</a:t>
          </a:r>
        </a:p>
      </dsp:txBody>
      <dsp:txXfrm rot="-5400000">
        <a:off x="2027510" y="129395"/>
        <a:ext cx="3568656" cy="661869"/>
      </dsp:txXfrm>
    </dsp:sp>
    <dsp:sp modelId="{4FDA08C6-162A-434B-8792-752594CA60BB}">
      <dsp:nvSpPr>
        <dsp:cNvPr id="0" name=""/>
        <dsp:cNvSpPr/>
      </dsp:nvSpPr>
      <dsp:spPr>
        <a:xfrm>
          <a:off x="0" y="1906"/>
          <a:ext cx="2027509" cy="916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RurAL</a:t>
          </a:r>
          <a:r>
            <a:rPr lang="en-US" sz="2300" kern="1200" dirty="0"/>
            <a:t> CAP</a:t>
          </a:r>
        </a:p>
      </dsp:txBody>
      <dsp:txXfrm>
        <a:off x="44757" y="46663"/>
        <a:ext cx="1937995" cy="827334"/>
      </dsp:txXfrm>
    </dsp:sp>
    <dsp:sp modelId="{5A6E8037-A3C4-40B4-A65C-82E200DC03D4}">
      <dsp:nvSpPr>
        <dsp:cNvPr id="0" name=""/>
        <dsp:cNvSpPr/>
      </dsp:nvSpPr>
      <dsp:spPr>
        <a:xfrm rot="5400000">
          <a:off x="3463000" y="-379208"/>
          <a:ext cx="733479" cy="36044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Vertical Lift &amp; Arctic Entry</a:t>
          </a:r>
        </a:p>
      </dsp:txBody>
      <dsp:txXfrm rot="-5400000">
        <a:off x="2027510" y="1092087"/>
        <a:ext cx="3568656" cy="661869"/>
      </dsp:txXfrm>
    </dsp:sp>
    <dsp:sp modelId="{91C811E2-CFAD-46AC-AB9B-8E515F6FE96B}">
      <dsp:nvSpPr>
        <dsp:cNvPr id="0" name=""/>
        <dsp:cNvSpPr/>
      </dsp:nvSpPr>
      <dsp:spPr>
        <a:xfrm>
          <a:off x="0" y="964597"/>
          <a:ext cx="2027509" cy="916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Alaska Literacy Program </a:t>
          </a:r>
        </a:p>
      </dsp:txBody>
      <dsp:txXfrm>
        <a:off x="44757" y="1009354"/>
        <a:ext cx="1937995" cy="827334"/>
      </dsp:txXfrm>
    </dsp:sp>
    <dsp:sp modelId="{04966854-B03E-48A2-82DF-92DDF1FCCF46}">
      <dsp:nvSpPr>
        <dsp:cNvPr id="0" name=""/>
        <dsp:cNvSpPr/>
      </dsp:nvSpPr>
      <dsp:spPr>
        <a:xfrm rot="5400000">
          <a:off x="3463000" y="583482"/>
          <a:ext cx="733479" cy="36044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Security Fence</a:t>
          </a:r>
        </a:p>
      </dsp:txBody>
      <dsp:txXfrm rot="-5400000">
        <a:off x="2027510" y="2054778"/>
        <a:ext cx="3568656" cy="661869"/>
      </dsp:txXfrm>
    </dsp:sp>
    <dsp:sp modelId="{EC973680-0946-43F5-9BA4-AC5379CCFF81}">
      <dsp:nvSpPr>
        <dsp:cNvPr id="0" name=""/>
        <dsp:cNvSpPr/>
      </dsp:nvSpPr>
      <dsp:spPr>
        <a:xfrm>
          <a:off x="0" y="1927288"/>
          <a:ext cx="2027509" cy="916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Brother Francis Shelter </a:t>
          </a:r>
        </a:p>
      </dsp:txBody>
      <dsp:txXfrm>
        <a:off x="44757" y="1972045"/>
        <a:ext cx="1937995" cy="827334"/>
      </dsp:txXfrm>
    </dsp:sp>
    <dsp:sp modelId="{9B33619E-BF4E-41F3-8932-695268678B75}">
      <dsp:nvSpPr>
        <dsp:cNvPr id="0" name=""/>
        <dsp:cNvSpPr/>
      </dsp:nvSpPr>
      <dsp:spPr>
        <a:xfrm rot="5400000">
          <a:off x="3463000" y="1546173"/>
          <a:ext cx="733479" cy="36044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Bridges to Success (Micro-Units)</a:t>
          </a:r>
        </a:p>
      </dsp:txBody>
      <dsp:txXfrm rot="-5400000">
        <a:off x="2027510" y="3017469"/>
        <a:ext cx="3568656" cy="661869"/>
      </dsp:txXfrm>
    </dsp:sp>
    <dsp:sp modelId="{C79E5C22-1617-4398-9093-C3BDB5E21F94}">
      <dsp:nvSpPr>
        <dsp:cNvPr id="0" name=""/>
        <dsp:cNvSpPr/>
      </dsp:nvSpPr>
      <dsp:spPr>
        <a:xfrm>
          <a:off x="0" y="2889979"/>
          <a:ext cx="2027509" cy="916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Covenant House Alaska </a:t>
          </a:r>
        </a:p>
      </dsp:txBody>
      <dsp:txXfrm>
        <a:off x="44757" y="2934736"/>
        <a:ext cx="1937995" cy="827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70F4B-ECCF-425D-82EC-C1C7D5D5EC59}">
      <dsp:nvSpPr>
        <dsp:cNvPr id="0" name=""/>
        <dsp:cNvSpPr/>
      </dsp:nvSpPr>
      <dsp:spPr>
        <a:xfrm rot="5400000">
          <a:off x="3392330" y="-1253812"/>
          <a:ext cx="874818" cy="36044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Legal assistance to those at risk for homelessness</a:t>
          </a:r>
        </a:p>
      </dsp:txBody>
      <dsp:txXfrm rot="-5400000">
        <a:off x="2027509" y="153714"/>
        <a:ext cx="3561756" cy="789408"/>
      </dsp:txXfrm>
    </dsp:sp>
    <dsp:sp modelId="{31EF3AAC-D97B-4B0F-9439-1194A8EB3259}">
      <dsp:nvSpPr>
        <dsp:cNvPr id="0" name=""/>
        <dsp:cNvSpPr/>
      </dsp:nvSpPr>
      <dsp:spPr>
        <a:xfrm>
          <a:off x="0" y="1656"/>
          <a:ext cx="2027509" cy="1093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Alaska Legal Services Program</a:t>
          </a:r>
        </a:p>
      </dsp:txBody>
      <dsp:txXfrm>
        <a:off x="53381" y="55037"/>
        <a:ext cx="1920747" cy="986761"/>
      </dsp:txXfrm>
    </dsp:sp>
    <dsp:sp modelId="{BCE7D02D-1227-4C47-850B-44869FCE1668}">
      <dsp:nvSpPr>
        <dsp:cNvPr id="0" name=""/>
        <dsp:cNvSpPr/>
      </dsp:nvSpPr>
      <dsp:spPr>
        <a:xfrm rot="5400000">
          <a:off x="3392330" y="-105612"/>
          <a:ext cx="874818" cy="36044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Homeless case management</a:t>
          </a:r>
        </a:p>
      </dsp:txBody>
      <dsp:txXfrm rot="-5400000">
        <a:off x="2027509" y="1301914"/>
        <a:ext cx="3561756" cy="789408"/>
      </dsp:txXfrm>
    </dsp:sp>
    <dsp:sp modelId="{C82392E1-EC28-47EF-BF75-28C0714CB30B}">
      <dsp:nvSpPr>
        <dsp:cNvPr id="0" name=""/>
        <dsp:cNvSpPr/>
      </dsp:nvSpPr>
      <dsp:spPr>
        <a:xfrm>
          <a:off x="0" y="1149856"/>
          <a:ext cx="2027509" cy="1093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RurAL CAP </a:t>
          </a:r>
        </a:p>
      </dsp:txBody>
      <dsp:txXfrm>
        <a:off x="53381" y="1203237"/>
        <a:ext cx="1920747" cy="986761"/>
      </dsp:txXfrm>
    </dsp:sp>
    <dsp:sp modelId="{BB19CFEB-233C-41D7-A30D-7C43B661842B}">
      <dsp:nvSpPr>
        <dsp:cNvPr id="0" name=""/>
        <dsp:cNvSpPr/>
      </dsp:nvSpPr>
      <dsp:spPr>
        <a:xfrm rot="5400000">
          <a:off x="3392330" y="1042586"/>
          <a:ext cx="874818" cy="36044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Referral Navigator program</a:t>
          </a:r>
        </a:p>
      </dsp:txBody>
      <dsp:txXfrm rot="-5400000">
        <a:off x="2027509" y="2450113"/>
        <a:ext cx="3561756" cy="789408"/>
      </dsp:txXfrm>
    </dsp:sp>
    <dsp:sp modelId="{0981F063-3E0D-43CB-9AF3-F8B1E30B6E11}">
      <dsp:nvSpPr>
        <dsp:cNvPr id="0" name=""/>
        <dsp:cNvSpPr/>
      </dsp:nvSpPr>
      <dsp:spPr>
        <a:xfrm>
          <a:off x="0" y="2298055"/>
          <a:ext cx="2027509" cy="1093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Brother Francis Shelter </a:t>
          </a:r>
        </a:p>
      </dsp:txBody>
      <dsp:txXfrm>
        <a:off x="53381" y="2351436"/>
        <a:ext cx="1920747" cy="9867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066B5-C1DB-4B73-B481-4DF6F5B245B7}">
      <dsp:nvSpPr>
        <dsp:cNvPr id="0" name=""/>
        <dsp:cNvSpPr/>
      </dsp:nvSpPr>
      <dsp:spPr>
        <a:xfrm rot="5400000">
          <a:off x="3417961" y="-1223925"/>
          <a:ext cx="981939" cy="36789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Homebuyer Development Program (Duben Ave.)</a:t>
          </a:r>
        </a:p>
      </dsp:txBody>
      <dsp:txXfrm rot="-5400000">
        <a:off x="2069434" y="172536"/>
        <a:ext cx="3631059" cy="886071"/>
      </dsp:txXfrm>
    </dsp:sp>
    <dsp:sp modelId="{65FD3E5B-4198-4AEC-9E7C-D33D1D1A912A}">
      <dsp:nvSpPr>
        <dsp:cNvPr id="0" name=""/>
        <dsp:cNvSpPr/>
      </dsp:nvSpPr>
      <dsp:spPr>
        <a:xfrm>
          <a:off x="0" y="1859"/>
          <a:ext cx="2069434" cy="1227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Habitat for Humanity </a:t>
          </a:r>
        </a:p>
      </dsp:txBody>
      <dsp:txXfrm>
        <a:off x="59918" y="61777"/>
        <a:ext cx="1949598" cy="1107588"/>
      </dsp:txXfrm>
    </dsp:sp>
    <dsp:sp modelId="{2563954D-AD31-429B-BFF4-C8256D47DB96}">
      <dsp:nvSpPr>
        <dsp:cNvPr id="0" name=""/>
        <dsp:cNvSpPr/>
      </dsp:nvSpPr>
      <dsp:spPr>
        <a:xfrm rot="5400000">
          <a:off x="3417961" y="64870"/>
          <a:ext cx="981939" cy="36789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Tenant-Based Rental Assistance</a:t>
          </a:r>
        </a:p>
      </dsp:txBody>
      <dsp:txXfrm rot="-5400000">
        <a:off x="2069434" y="1461331"/>
        <a:ext cx="3631059" cy="886071"/>
      </dsp:txXfrm>
    </dsp:sp>
    <dsp:sp modelId="{8C8F46CA-1C61-4EF0-9638-0C7B94BF044A}">
      <dsp:nvSpPr>
        <dsp:cNvPr id="0" name=""/>
        <dsp:cNvSpPr/>
      </dsp:nvSpPr>
      <dsp:spPr>
        <a:xfrm>
          <a:off x="0" y="1290655"/>
          <a:ext cx="2069434" cy="1227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NeighborWorks Alaska </a:t>
          </a:r>
        </a:p>
      </dsp:txBody>
      <dsp:txXfrm>
        <a:off x="59918" y="1350573"/>
        <a:ext cx="1949598" cy="1107588"/>
      </dsp:txXfrm>
    </dsp:sp>
    <dsp:sp modelId="{21803D04-9D2D-4E23-8D61-5D4A9E04E744}">
      <dsp:nvSpPr>
        <dsp:cNvPr id="0" name=""/>
        <dsp:cNvSpPr/>
      </dsp:nvSpPr>
      <dsp:spPr>
        <a:xfrm rot="5400000">
          <a:off x="3417961" y="1353666"/>
          <a:ext cx="981939" cy="36789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Elizabeth Place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Duke’s Downtown</a:t>
          </a:r>
        </a:p>
      </dsp:txBody>
      <dsp:txXfrm rot="-5400000">
        <a:off x="2069434" y="2750127"/>
        <a:ext cx="3631059" cy="886071"/>
      </dsp:txXfrm>
    </dsp:sp>
    <dsp:sp modelId="{73E900A1-D5DC-4BE5-B594-324FBC1C5F28}">
      <dsp:nvSpPr>
        <dsp:cNvPr id="0" name=""/>
        <dsp:cNvSpPr/>
      </dsp:nvSpPr>
      <dsp:spPr>
        <a:xfrm>
          <a:off x="0" y="2579450"/>
          <a:ext cx="2069434" cy="1227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Cook Inlet Housing Authority </a:t>
          </a:r>
        </a:p>
      </dsp:txBody>
      <dsp:txXfrm>
        <a:off x="59918" y="2639368"/>
        <a:ext cx="1949598" cy="11075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C1F2B-BF22-4BE3-87A9-E0B2A8B31FEF}">
      <dsp:nvSpPr>
        <dsp:cNvPr id="0" name=""/>
        <dsp:cNvSpPr/>
      </dsp:nvSpPr>
      <dsp:spPr>
        <a:xfrm>
          <a:off x="0" y="23658"/>
          <a:ext cx="5819595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Homeless Prevention</a:t>
          </a:r>
        </a:p>
      </dsp:txBody>
      <dsp:txXfrm>
        <a:off x="29271" y="52929"/>
        <a:ext cx="5761053" cy="541083"/>
      </dsp:txXfrm>
    </dsp:sp>
    <dsp:sp modelId="{646EEF3A-06EB-4508-B009-D6BDDDAC7BA7}">
      <dsp:nvSpPr>
        <dsp:cNvPr id="0" name=""/>
        <dsp:cNvSpPr/>
      </dsp:nvSpPr>
      <dsp:spPr>
        <a:xfrm>
          <a:off x="0" y="695283"/>
          <a:ext cx="5819595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Rapid Re-Housing</a:t>
          </a:r>
        </a:p>
      </dsp:txBody>
      <dsp:txXfrm>
        <a:off x="29271" y="724554"/>
        <a:ext cx="5761053" cy="541083"/>
      </dsp:txXfrm>
    </dsp:sp>
    <dsp:sp modelId="{C14C231E-9EFD-4FB8-B0EC-3480EFB73AC8}">
      <dsp:nvSpPr>
        <dsp:cNvPr id="0" name=""/>
        <dsp:cNvSpPr/>
      </dsp:nvSpPr>
      <dsp:spPr>
        <a:xfrm>
          <a:off x="0" y="1366908"/>
          <a:ext cx="5819595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Homeless Outreach</a:t>
          </a:r>
        </a:p>
      </dsp:txBody>
      <dsp:txXfrm>
        <a:off x="29271" y="1396179"/>
        <a:ext cx="5761053" cy="541083"/>
      </dsp:txXfrm>
    </dsp:sp>
    <dsp:sp modelId="{D9329220-1E23-443B-8787-7740F39CE59F}">
      <dsp:nvSpPr>
        <dsp:cNvPr id="0" name=""/>
        <dsp:cNvSpPr/>
      </dsp:nvSpPr>
      <dsp:spPr>
        <a:xfrm>
          <a:off x="0" y="2038533"/>
          <a:ext cx="5819595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Shelter Operations</a:t>
          </a:r>
        </a:p>
      </dsp:txBody>
      <dsp:txXfrm>
        <a:off x="29271" y="2067804"/>
        <a:ext cx="5761053" cy="5410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39653-6113-458F-86EB-024CD98958FD}">
      <dsp:nvSpPr>
        <dsp:cNvPr id="0" name=""/>
        <dsp:cNvSpPr/>
      </dsp:nvSpPr>
      <dsp:spPr>
        <a:xfrm>
          <a:off x="604361" y="0"/>
          <a:ext cx="6849427" cy="398540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804FC-8387-4489-98AE-E2C68372EB71}">
      <dsp:nvSpPr>
        <dsp:cNvPr id="0" name=""/>
        <dsp:cNvSpPr/>
      </dsp:nvSpPr>
      <dsp:spPr>
        <a:xfrm>
          <a:off x="3541" y="1195621"/>
          <a:ext cx="1548282" cy="1594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 Meetings: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Winter 2022 – Spring 2023</a:t>
          </a:r>
        </a:p>
      </dsp:txBody>
      <dsp:txXfrm>
        <a:off x="79122" y="1271202"/>
        <a:ext cx="1397120" cy="1442999"/>
      </dsp:txXfrm>
    </dsp:sp>
    <dsp:sp modelId="{E50BB478-3E09-42DA-BDB0-75E3D843DBD5}">
      <dsp:nvSpPr>
        <dsp:cNvPr id="0" name=""/>
        <dsp:cNvSpPr/>
      </dsp:nvSpPr>
      <dsp:spPr>
        <a:xfrm>
          <a:off x="1629237" y="1195621"/>
          <a:ext cx="1548282" cy="1594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 Notice of Draft: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July 2023</a:t>
          </a:r>
        </a:p>
      </dsp:txBody>
      <dsp:txXfrm>
        <a:off x="1704818" y="1271202"/>
        <a:ext cx="1397120" cy="1442999"/>
      </dsp:txXfrm>
    </dsp:sp>
    <dsp:sp modelId="{3ED2F947-BAAE-4E52-8FAD-16D225AD3357}">
      <dsp:nvSpPr>
        <dsp:cNvPr id="0" name=""/>
        <dsp:cNvSpPr/>
      </dsp:nvSpPr>
      <dsp:spPr>
        <a:xfrm>
          <a:off x="3254933" y="1195621"/>
          <a:ext cx="1548282" cy="1594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 Comment Period/ Hearing: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July 2023</a:t>
          </a:r>
        </a:p>
      </dsp:txBody>
      <dsp:txXfrm>
        <a:off x="3330514" y="1271202"/>
        <a:ext cx="1397120" cy="1442999"/>
      </dsp:txXfrm>
    </dsp:sp>
    <dsp:sp modelId="{D2EAB845-EC13-4277-93A2-200E3C7B6B59}">
      <dsp:nvSpPr>
        <dsp:cNvPr id="0" name=""/>
        <dsp:cNvSpPr/>
      </dsp:nvSpPr>
      <dsp:spPr>
        <a:xfrm>
          <a:off x="4880630" y="1195621"/>
          <a:ext cx="1548282" cy="1594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Assembly Approval: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August 2023</a:t>
          </a:r>
        </a:p>
      </dsp:txBody>
      <dsp:txXfrm>
        <a:off x="4956211" y="1271202"/>
        <a:ext cx="1397120" cy="1442999"/>
      </dsp:txXfrm>
    </dsp:sp>
    <dsp:sp modelId="{9E298028-6192-4D9D-B4F7-2C0224594E3A}">
      <dsp:nvSpPr>
        <dsp:cNvPr id="0" name=""/>
        <dsp:cNvSpPr/>
      </dsp:nvSpPr>
      <dsp:spPr>
        <a:xfrm>
          <a:off x="6506326" y="1195621"/>
          <a:ext cx="1548282" cy="1594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Target Submission: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August 16, 2023</a:t>
          </a:r>
        </a:p>
      </dsp:txBody>
      <dsp:txXfrm>
        <a:off x="6581907" y="1271202"/>
        <a:ext cx="1397120" cy="1442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2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505809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40136" y="651919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6480642"/>
            <a:ext cx="9144000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40136" y="648988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-1" y="6480642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40136" y="648988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61564" y="365125"/>
            <a:ext cx="1364673" cy="5811838"/>
          </a:xfrm>
        </p:spPr>
        <p:txBody>
          <a:bodyPr vert="eaVert"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6489031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40136" y="6501605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3945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061006"/>
            <a:ext cx="7886700" cy="992587"/>
          </a:xfrm>
        </p:spPr>
        <p:txBody>
          <a:bodyPr anchor="b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" y="6488482"/>
            <a:ext cx="939452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02766" y="6519191"/>
            <a:ext cx="245745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138116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26" y="0"/>
            <a:ext cx="8062025" cy="80166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484" y="1297119"/>
            <a:ext cx="3125815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900"/>
              </a:spcAft>
              <a:buNone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50000"/>
              </a:lnSpc>
              <a:spcAft>
                <a:spcPts val="900"/>
              </a:spcAft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50000"/>
              </a:lnSpc>
              <a:spcAft>
                <a:spcPts val="9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900"/>
              </a:spcAft>
              <a:defRPr sz="825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900"/>
              </a:spcAft>
              <a:defRPr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8016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-1" y="6485009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40136" y="648161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WWW.MUNI.ORG/HEALTH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80757"/>
            <a:ext cx="9156526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061006"/>
            <a:ext cx="7886700" cy="2387600"/>
          </a:xfrm>
        </p:spPr>
        <p:txBody>
          <a:bodyPr anchor="b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2" y="5110610"/>
            <a:ext cx="50291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0136" y="6481613"/>
            <a:ext cx="245745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WWW.MUNI.ORG/HEALTH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890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2662" y="1709738"/>
            <a:ext cx="490133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402239"/>
            <a:ext cx="3381536" cy="2187227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2481" y="2402237"/>
            <a:ext cx="3952068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242662" y="1709738"/>
            <a:ext cx="4901339" cy="35751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6375748"/>
            <a:ext cx="9144001" cy="487053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65188" y="6444035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1" y="6518335"/>
            <a:ext cx="9144000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140136" y="6531717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WWW.MUNI.ORG/HEALTH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053388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8"/>
            <a:ext cx="386715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9" y="1489075"/>
            <a:ext cx="3868340" cy="6413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9" y="2193928"/>
            <a:ext cx="386834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-1" y="6505809"/>
            <a:ext cx="9156527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140136" y="651919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WWW.MUNI.ORG/HEALTH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-1" y="6505809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40136" y="651919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WWW.MUNI.ORG/HEALTH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480642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40136" y="648988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62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ahdcsdplans@anchorageak.gov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66560" y="2190514"/>
            <a:ext cx="7754480" cy="69637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0197"/>
            <a:ext cx="9144000" cy="3478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560" y="1157385"/>
            <a:ext cx="8473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2023-2027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0070C0"/>
                </a:solidFill>
              </a:rPr>
              <a:t>Consolidated Plan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2023 Action Plan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63" y="375049"/>
            <a:ext cx="2405947" cy="9495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08C06-B24B-4389-AD34-280535042C2E}"/>
              </a:ext>
            </a:extLst>
          </p:cNvPr>
          <p:cNvSpPr txBox="1"/>
          <p:nvPr/>
        </p:nvSpPr>
        <p:spPr>
          <a:xfrm>
            <a:off x="1763643" y="2379107"/>
            <a:ext cx="4597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Public Hearing – July 18, 2023</a:t>
            </a:r>
          </a:p>
        </p:txBody>
      </p:sp>
    </p:spTree>
    <p:extLst>
      <p:ext uri="{BB962C8B-B14F-4D97-AF65-F5344CB8AC3E}">
        <p14:creationId xmlns:p14="http://schemas.microsoft.com/office/powerpoint/2010/main" val="255982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Goals - Proposed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76926"/>
            <a:ext cx="7182853" cy="362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Rental Housing Development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Homeowner Rehabilitation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Mobile Home Repair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Homeowner Development Program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Facilities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Services</a:t>
            </a:r>
          </a:p>
        </p:txBody>
      </p:sp>
    </p:spTree>
    <p:extLst>
      <p:ext uri="{BB962C8B-B14F-4D97-AF65-F5344CB8AC3E}">
        <p14:creationId xmlns:p14="http://schemas.microsoft.com/office/powerpoint/2010/main" val="1157997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Goals - Proposed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668" y="1790662"/>
            <a:ext cx="7182853" cy="4215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Tenant-Based Rental Assistance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Housing Development Organization Operating Expense Assistance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 Development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Homeless P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revention and Rapid Rehousing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2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E936-EBD3-48BC-8961-2A81DA1A8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Sample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3FBB8-318A-45C9-9018-D412E93040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80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Community Development Block Grant – Recent Projects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9622676-B21B-4DA5-B4CC-54D61F4BC436}"/>
              </a:ext>
            </a:extLst>
          </p:cNvPr>
          <p:cNvGraphicFramePr/>
          <p:nvPr/>
        </p:nvGraphicFramePr>
        <p:xfrm>
          <a:off x="1691721" y="1922046"/>
          <a:ext cx="5631971" cy="3808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2608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Community Development Block Grant – CHA Bridges to Success</a:t>
            </a:r>
          </a:p>
        </p:txBody>
      </p:sp>
      <p:pic>
        <p:nvPicPr>
          <p:cNvPr id="5" name="Picture 4" descr="A picture containing ground, outdoor, building, sky&#10;&#10;Description automatically generated">
            <a:extLst>
              <a:ext uri="{FF2B5EF4-FFF2-40B4-BE49-F238E27FC236}">
                <a16:creationId xmlns:a16="http://schemas.microsoft.com/office/drawing/2014/main" id="{48C1A9F9-2103-4F04-86CC-85325E6AD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34" y="2001021"/>
            <a:ext cx="5350534" cy="35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93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Community Development Block Grant – Recent Services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E70868-5907-43BD-9A04-04E34B78B3B3}"/>
              </a:ext>
            </a:extLst>
          </p:cNvPr>
          <p:cNvGraphicFramePr/>
          <p:nvPr/>
        </p:nvGraphicFramePr>
        <p:xfrm>
          <a:off x="1691721" y="2057912"/>
          <a:ext cx="5631971" cy="3393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60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HOME Investment Partnerships – Recent Projects/Services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F0FE2E2-1BF8-4971-AA4D-0237D5781716}"/>
              </a:ext>
            </a:extLst>
          </p:cNvPr>
          <p:cNvGraphicFramePr/>
          <p:nvPr/>
        </p:nvGraphicFramePr>
        <p:xfrm>
          <a:off x="1633492" y="1902636"/>
          <a:ext cx="5748428" cy="3808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9784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HOME Investment Partnerships – Habitat for Humanity </a:t>
            </a:r>
            <a:r>
              <a:rPr lang="en-US" sz="3300" b="1" dirty="0" err="1"/>
              <a:t>Duben</a:t>
            </a:r>
            <a:r>
              <a:rPr lang="en-US" sz="3300" b="1" dirty="0"/>
              <a:t> Ave.</a:t>
            </a:r>
          </a:p>
        </p:txBody>
      </p:sp>
      <p:pic>
        <p:nvPicPr>
          <p:cNvPr id="5" name="Picture 4" descr="A picture containing sky, outdoor, road, truck&#10;&#10;Description automatically generated">
            <a:extLst>
              <a:ext uri="{FF2B5EF4-FFF2-40B4-BE49-F238E27FC236}">
                <a16:creationId xmlns:a16="http://schemas.microsoft.com/office/drawing/2014/main" id="{DE382BBF-DA11-4EEB-BDAF-0A7F60AF3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57" y="1958757"/>
            <a:ext cx="5551098" cy="367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32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Emergency Solutions Grants – Recent Programs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3DE63E-5E0B-444C-8E47-F26252250966}"/>
              </a:ext>
            </a:extLst>
          </p:cNvPr>
          <p:cNvGraphicFramePr/>
          <p:nvPr/>
        </p:nvGraphicFramePr>
        <p:xfrm>
          <a:off x="1657350" y="2264945"/>
          <a:ext cx="5819595" cy="266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7227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440B-0953-4C82-B14C-5C0A8224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Proposed Projects – 2023 Action Plan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B51327-3745-4CDA-804C-1DF6089BC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40576"/>
              </p:ext>
            </p:extLst>
          </p:nvPr>
        </p:nvGraphicFramePr>
        <p:xfrm>
          <a:off x="575185" y="1519084"/>
          <a:ext cx="8058150" cy="4628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3083">
                  <a:extLst>
                    <a:ext uri="{9D8B030D-6E8A-4147-A177-3AD203B41FA5}">
                      <a16:colId xmlns:a16="http://schemas.microsoft.com/office/drawing/2014/main" val="2917590016"/>
                    </a:ext>
                  </a:extLst>
                </a:gridCol>
                <a:gridCol w="2665067">
                  <a:extLst>
                    <a:ext uri="{9D8B030D-6E8A-4147-A177-3AD203B41FA5}">
                      <a16:colId xmlns:a16="http://schemas.microsoft.com/office/drawing/2014/main" val="1324999470"/>
                    </a:ext>
                  </a:extLst>
                </a:gridCol>
              </a:tblGrid>
              <a:tr h="2630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Projected Funding Sources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CDBG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3865976020"/>
                  </a:ext>
                </a:extLst>
              </a:tr>
              <a:tr h="239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2023 Allocation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$ 1,872,494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2516265898"/>
                  </a:ext>
                </a:extLst>
              </a:tr>
              <a:tr h="239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Program Income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$                  -  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2744363094"/>
                  </a:ext>
                </a:extLst>
              </a:tr>
              <a:tr h="239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 Sources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$ 1,872,494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2898620714"/>
                  </a:ext>
                </a:extLst>
              </a:tr>
              <a:tr h="2399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Project Name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2954162231"/>
                  </a:ext>
                </a:extLst>
              </a:tr>
              <a:tr h="239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CDBG Administrative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$    374,499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2115463286"/>
                  </a:ext>
                </a:extLst>
              </a:tr>
              <a:tr h="239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Mobile Home Repair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$    400,000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3670029279"/>
                  </a:ext>
                </a:extLst>
              </a:tr>
              <a:tr h="239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TBD - Acquisition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$    750,608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2771905238"/>
                  </a:ext>
                </a:extLst>
              </a:tr>
              <a:tr h="239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Activity Delivery Costs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$      66,513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4180284720"/>
                  </a:ext>
                </a:extLst>
              </a:tr>
              <a:tr h="2414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Public Services - Choosing Our Roots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$      70,000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264765067"/>
                  </a:ext>
                </a:extLst>
              </a:tr>
              <a:tr h="4684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Public Services Sitka Place Case</a:t>
                      </a:r>
                      <a:br>
                        <a:rPr lang="en-US" sz="1600" b="1" dirty="0">
                          <a:effectLst/>
                        </a:rPr>
                      </a:br>
                      <a:r>
                        <a:rPr lang="en-US" sz="1600" b="1" dirty="0">
                          <a:effectLst/>
                        </a:rPr>
                        <a:t>Management - Rural CAP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$      71,560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1654982639"/>
                  </a:ext>
                </a:extLst>
              </a:tr>
              <a:tr h="4798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Public Services Residential Re-entry – New Life Development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$      75,000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3107881651"/>
                  </a:ext>
                </a:extLst>
              </a:tr>
              <a:tr h="4798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Public Services Homeless Outreach - Rural CAP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$      43,095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1902489235"/>
                  </a:ext>
                </a:extLst>
              </a:tr>
              <a:tr h="4798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Public Services Net 2 Ladder – Nine Star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$       21,219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3362598181"/>
                  </a:ext>
                </a:extLst>
              </a:tr>
              <a:tr h="239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Total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$  1,872,494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2347639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88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326" y="-13063"/>
            <a:ext cx="8062025" cy="801666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Presenter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3599" y="1299532"/>
            <a:ext cx="7003072" cy="4351338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9095" y="1515979"/>
            <a:ext cx="6427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Jed Drolet, Community Systems Program Manager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5286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440B-0953-4C82-B14C-5C0A8224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Proposed Projects – 2023 Action Plan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B51327-3745-4CDA-804C-1DF6089BC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835241"/>
              </p:ext>
            </p:extLst>
          </p:nvPr>
        </p:nvGraphicFramePr>
        <p:xfrm>
          <a:off x="575186" y="1526458"/>
          <a:ext cx="7860891" cy="4911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5414">
                  <a:extLst>
                    <a:ext uri="{9D8B030D-6E8A-4147-A177-3AD203B41FA5}">
                      <a16:colId xmlns:a16="http://schemas.microsoft.com/office/drawing/2014/main" val="2917590016"/>
                    </a:ext>
                  </a:extLst>
                </a:gridCol>
                <a:gridCol w="2415477">
                  <a:extLst>
                    <a:ext uri="{9D8B030D-6E8A-4147-A177-3AD203B41FA5}">
                      <a16:colId xmlns:a16="http://schemas.microsoft.com/office/drawing/2014/main" val="1229206656"/>
                    </a:ext>
                  </a:extLst>
                </a:gridCol>
              </a:tblGrid>
              <a:tr h="3421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Projected Funding Sources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HOME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3865976020"/>
                  </a:ext>
                </a:extLst>
              </a:tr>
              <a:tr h="326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2023 Allocation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$    773,536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2516265898"/>
                  </a:ext>
                </a:extLst>
              </a:tr>
              <a:tr h="326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Program Income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$                 -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2744363094"/>
                  </a:ext>
                </a:extLst>
              </a:tr>
              <a:tr h="326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 Sources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$    773,536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2898620714"/>
                  </a:ext>
                </a:extLst>
              </a:tr>
              <a:tr h="3263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Project Name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2954162231"/>
                  </a:ext>
                </a:extLst>
              </a:tr>
              <a:tr h="326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HOME Administrative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$     77,354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134823478"/>
                  </a:ext>
                </a:extLst>
              </a:tr>
              <a:tr h="6527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CHDO Operating Expense</a:t>
                      </a:r>
                      <a:br>
                        <a:rPr lang="en-US" sz="1600" b="1" dirty="0">
                          <a:effectLst/>
                        </a:rPr>
                      </a:br>
                      <a:r>
                        <a:rPr lang="en-US" sz="1600" b="1" dirty="0">
                          <a:effectLst/>
                        </a:rPr>
                        <a:t>Habitat for Humanity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$      38,677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579987253"/>
                  </a:ext>
                </a:extLst>
              </a:tr>
              <a:tr h="326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CHDO Housing Development – Habitat for Humanity</a:t>
                      </a: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116,030</a:t>
                      </a: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1027913084"/>
                  </a:ext>
                </a:extLst>
              </a:tr>
              <a:tr h="326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Housing Development – Habitat for Humanity</a:t>
                      </a: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166,475</a:t>
                      </a: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3565858757"/>
                  </a:ext>
                </a:extLst>
              </a:tr>
              <a:tr h="6527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Tenant Based Rental Assistance - </a:t>
                      </a:r>
                      <a:br>
                        <a:rPr lang="en-US" sz="1600" b="1" dirty="0">
                          <a:effectLst/>
                        </a:rPr>
                      </a:br>
                      <a:r>
                        <a:rPr lang="en-US" sz="1600" b="1" dirty="0">
                          <a:effectLst/>
                        </a:rPr>
                        <a:t>NeighborWorks Alaska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$    250,000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318063465"/>
                  </a:ext>
                </a:extLst>
              </a:tr>
              <a:tr h="6527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Rental Housing Development – </a:t>
                      </a:r>
                      <a:r>
                        <a:rPr lang="en-US" sz="16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Spenard</a:t>
                      </a: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East Phase 2 – Cook Inlet Housing Authority</a:t>
                      </a: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125,000</a:t>
                      </a: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3475947254"/>
                  </a:ext>
                </a:extLst>
              </a:tr>
              <a:tr h="326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Total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$    773,536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2347639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262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440B-0953-4C82-B14C-5C0A8224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Proposed Projects – 2023 Action Plan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B51327-3745-4CDA-804C-1DF6089BC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38696"/>
              </p:ext>
            </p:extLst>
          </p:nvPr>
        </p:nvGraphicFramePr>
        <p:xfrm>
          <a:off x="582561" y="1533832"/>
          <a:ext cx="7932789" cy="34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3424">
                  <a:extLst>
                    <a:ext uri="{9D8B030D-6E8A-4147-A177-3AD203B41FA5}">
                      <a16:colId xmlns:a16="http://schemas.microsoft.com/office/drawing/2014/main" val="2917590016"/>
                    </a:ext>
                  </a:extLst>
                </a:gridCol>
                <a:gridCol w="2159365">
                  <a:extLst>
                    <a:ext uri="{9D8B030D-6E8A-4147-A177-3AD203B41FA5}">
                      <a16:colId xmlns:a16="http://schemas.microsoft.com/office/drawing/2014/main" val="611011240"/>
                    </a:ext>
                  </a:extLst>
                </a:gridCol>
              </a:tblGrid>
              <a:tr h="4258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Projected Funding Sources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ESG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3865976020"/>
                  </a:ext>
                </a:extLst>
              </a:tr>
              <a:tr h="425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2023 Allocation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$    166,518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2516265898"/>
                  </a:ext>
                </a:extLst>
              </a:tr>
              <a:tr h="425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Program Income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$                 -  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2744363094"/>
                  </a:ext>
                </a:extLst>
              </a:tr>
              <a:tr h="425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Total Sources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$    166,518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2898620714"/>
                  </a:ext>
                </a:extLst>
              </a:tr>
              <a:tr h="4258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Project Name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2954162231"/>
                  </a:ext>
                </a:extLst>
              </a:tr>
              <a:tr h="425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ESG Administrative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$      12,489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454641948"/>
                  </a:ext>
                </a:extLst>
              </a:tr>
              <a:tr h="425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Homelessness Prevention - ADRC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$    154,029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3817120039"/>
                  </a:ext>
                </a:extLst>
              </a:tr>
              <a:tr h="425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Total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$    166,518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98" marR="49798" marT="0" marB="0" anchor="b"/>
                </a:tc>
                <a:extLst>
                  <a:ext uri="{0D108BD9-81ED-4DB2-BD59-A6C34878D82A}">
                    <a16:rowId xmlns:a16="http://schemas.microsoft.com/office/drawing/2014/main" val="2347639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E936-EBD3-48BC-8961-2A81DA1A8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Timeline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3FBB8-318A-45C9-9018-D412E93040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MOA Con Plan: 2023-2027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CC46790-0E54-41C5-B7B4-EE13305F5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250461"/>
              </p:ext>
            </p:extLst>
          </p:nvPr>
        </p:nvGraphicFramePr>
        <p:xfrm>
          <a:off x="668546" y="1811547"/>
          <a:ext cx="8058150" cy="3985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138C36E-F701-4C81-9DDA-D2C3415385F7}"/>
              </a:ext>
            </a:extLst>
          </p:cNvPr>
          <p:cNvSpPr txBox="1"/>
          <p:nvPr/>
        </p:nvSpPr>
        <p:spPr>
          <a:xfrm>
            <a:off x="3982063" y="5631524"/>
            <a:ext cx="138044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We Are Here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C44BF361-1B79-4868-8592-F3D9732D40CB}"/>
              </a:ext>
            </a:extLst>
          </p:cNvPr>
          <p:cNvSpPr/>
          <p:nvPr/>
        </p:nvSpPr>
        <p:spPr>
          <a:xfrm>
            <a:off x="4429968" y="462368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71AC5-A9F8-9837-A2DD-0CF2C89F3413}"/>
              </a:ext>
            </a:extLst>
          </p:cNvPr>
          <p:cNvSpPr txBox="1"/>
          <p:nvPr/>
        </p:nvSpPr>
        <p:spPr>
          <a:xfrm>
            <a:off x="668546" y="1627260"/>
            <a:ext cx="31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Includes 2023 Action Plan</a:t>
            </a:r>
          </a:p>
        </p:txBody>
      </p:sp>
    </p:spTree>
    <p:extLst>
      <p:ext uri="{BB962C8B-B14F-4D97-AF65-F5344CB8AC3E}">
        <p14:creationId xmlns:p14="http://schemas.microsoft.com/office/powerpoint/2010/main" val="663865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Consultation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76926"/>
            <a:ext cx="75143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HHAND Commission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ACEH/CoC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Federation of Community Councils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Individual Community Councils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Social Service Agencies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AHFC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Any other interested organization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1690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0CBB-67EF-4061-8690-C7C41AAF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Comment Period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5E6C5-A1B8-4AF0-B76E-37A96A28881C}"/>
              </a:ext>
            </a:extLst>
          </p:cNvPr>
          <p:cNvSpPr txBox="1"/>
          <p:nvPr/>
        </p:nvSpPr>
        <p:spPr>
          <a:xfrm>
            <a:off x="575186" y="2190133"/>
            <a:ext cx="77134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July 7 – August 7,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Minimum 30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We’ll still accept comments after though!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Great opportunity to provide feedback on Con Plan and Action Plan</a:t>
            </a:r>
          </a:p>
        </p:txBody>
      </p:sp>
    </p:spTree>
    <p:extLst>
      <p:ext uri="{BB962C8B-B14F-4D97-AF65-F5344CB8AC3E}">
        <p14:creationId xmlns:p14="http://schemas.microsoft.com/office/powerpoint/2010/main" val="808922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0CBB-67EF-4061-8690-C7C41AAF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How to Comment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5E6C5-A1B8-4AF0-B76E-37A96A28881C}"/>
              </a:ext>
            </a:extLst>
          </p:cNvPr>
          <p:cNvSpPr txBox="1"/>
          <p:nvPr/>
        </p:nvSpPr>
        <p:spPr>
          <a:xfrm>
            <a:off x="575186" y="1629695"/>
            <a:ext cx="7713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Speak up now!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Email to </a:t>
            </a:r>
            <a:r>
              <a:rPr lang="en-US" sz="3600" dirty="0">
                <a:hlinkClick r:id="rId2"/>
              </a:rPr>
              <a:t>ahdcsdplans@anchorageak.gov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Mail to:</a:t>
            </a:r>
          </a:p>
          <a:p>
            <a:pPr lvl="1" algn="ctr"/>
            <a:r>
              <a:rPr lang="en-US" sz="3600" dirty="0"/>
              <a:t>Anchorage Health Department</a:t>
            </a:r>
          </a:p>
          <a:p>
            <a:pPr lvl="1" algn="ctr"/>
            <a:r>
              <a:rPr lang="en-US" sz="3600" dirty="0"/>
              <a:t>Community Safety and Development</a:t>
            </a:r>
          </a:p>
          <a:p>
            <a:pPr lvl="1" algn="ctr"/>
            <a:r>
              <a:rPr lang="en-US" sz="3600" dirty="0"/>
              <a:t>P.O. Box 196650</a:t>
            </a:r>
          </a:p>
          <a:p>
            <a:pPr lvl="1" algn="ctr"/>
            <a:r>
              <a:rPr lang="en-US" sz="3600" dirty="0"/>
              <a:t>Anchorage, AK 99519</a:t>
            </a:r>
          </a:p>
        </p:txBody>
      </p:sp>
    </p:spTree>
    <p:extLst>
      <p:ext uri="{BB962C8B-B14F-4D97-AF65-F5344CB8AC3E}">
        <p14:creationId xmlns:p14="http://schemas.microsoft.com/office/powerpoint/2010/main" val="3070339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26" y="0"/>
            <a:ext cx="8062025" cy="645952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3" y="1149264"/>
            <a:ext cx="8936736" cy="49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39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1286" y="2389711"/>
            <a:ext cx="4743044" cy="21872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Contact info: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Jed Drolet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Anchorage Health Department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(907) 343-4285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ahdcsdplans@anchorageak.gov</a:t>
            </a:r>
            <a:endParaRPr lang="en-US" sz="24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266150"/>
            <a:ext cx="9144000" cy="1282595"/>
          </a:xfrm>
        </p:spPr>
        <p:txBody>
          <a:bodyPr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Thank you!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8" y="1895911"/>
            <a:ext cx="2771609" cy="34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5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HUD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37597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9150"/>
            <a:ext cx="7886700" cy="994172"/>
          </a:xfrm>
        </p:spPr>
        <p:txBody>
          <a:bodyPr/>
          <a:lstStyle/>
          <a:p>
            <a:r>
              <a:rPr lang="en-US" dirty="0"/>
              <a:t>Qualitative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49" y="1271523"/>
            <a:ext cx="8732321" cy="491662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5-year Consolidated Plan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Annual Action Plan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Consolidated Annual Performance and Evaluation Report (CAPER)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285" y="86217"/>
            <a:ext cx="7277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Required Plans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4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AHD Programs Covered by Con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76926"/>
            <a:ext cx="71828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CDBG: Community Development Block Grant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HOME: HOME Investment Partnerships Program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ESG: Emergency Solutions Grant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HTF: National Housing Trust Fund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425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Funding Amounts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4349F6-885F-40B1-8455-6943C05EE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610922"/>
              </p:ext>
            </p:extLst>
          </p:nvPr>
        </p:nvGraphicFramePr>
        <p:xfrm>
          <a:off x="457200" y="1647645"/>
          <a:ext cx="8376249" cy="4347714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2153358">
                  <a:extLst>
                    <a:ext uri="{9D8B030D-6E8A-4147-A177-3AD203B41FA5}">
                      <a16:colId xmlns:a16="http://schemas.microsoft.com/office/drawing/2014/main" val="3965815722"/>
                    </a:ext>
                  </a:extLst>
                </a:gridCol>
                <a:gridCol w="1778859">
                  <a:extLst>
                    <a:ext uri="{9D8B030D-6E8A-4147-A177-3AD203B41FA5}">
                      <a16:colId xmlns:a16="http://schemas.microsoft.com/office/drawing/2014/main" val="1255905089"/>
                    </a:ext>
                  </a:extLst>
                </a:gridCol>
                <a:gridCol w="1647787">
                  <a:extLst>
                    <a:ext uri="{9D8B030D-6E8A-4147-A177-3AD203B41FA5}">
                      <a16:colId xmlns:a16="http://schemas.microsoft.com/office/drawing/2014/main" val="1960752150"/>
                    </a:ext>
                  </a:extLst>
                </a:gridCol>
                <a:gridCol w="1497987">
                  <a:extLst>
                    <a:ext uri="{9D8B030D-6E8A-4147-A177-3AD203B41FA5}">
                      <a16:colId xmlns:a16="http://schemas.microsoft.com/office/drawing/2014/main" val="3354299501"/>
                    </a:ext>
                  </a:extLst>
                </a:gridCol>
                <a:gridCol w="1298258">
                  <a:extLst>
                    <a:ext uri="{9D8B030D-6E8A-4147-A177-3AD203B41FA5}">
                      <a16:colId xmlns:a16="http://schemas.microsoft.com/office/drawing/2014/main" val="1667646747"/>
                    </a:ext>
                  </a:extLst>
                </a:gridCol>
              </a:tblGrid>
              <a:tr h="724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Program Year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CDBG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HOME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ESG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HTF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079762"/>
                  </a:ext>
                </a:extLst>
              </a:tr>
              <a:tr h="724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2023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$1,872,494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$773,536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$166,518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8387824"/>
                  </a:ext>
                </a:extLst>
              </a:tr>
              <a:tr h="724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2022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$1,894,631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$778,755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$163,790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2540246"/>
                  </a:ext>
                </a:extLst>
              </a:tr>
              <a:tr h="724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2021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$1,948,478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$748,644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$155,133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5502709"/>
                  </a:ext>
                </a:extLst>
              </a:tr>
              <a:tr h="724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2020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$1,818,770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$723,361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$151,146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9566025"/>
                  </a:ext>
                </a:extLst>
              </a:tr>
              <a:tr h="724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2019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$1,720,154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$663,207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$146,461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6803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14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Where We Are Now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76926"/>
            <a:ext cx="71828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2023-2027 Con Plan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Sets Goals for Action Plans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2023 Action Plan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Due August 16, 2023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Part of 2023-2027 Con Plan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70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FA9825-2663-4A58-A9AC-6BB6352A88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Goals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1F49D54-9650-473C-966C-E2C350FF8A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7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Priority Needs – Proposed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76926"/>
            <a:ext cx="7182853" cy="2437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eless Populations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Low-Income &amp; Housed Populations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Facilities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Services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8876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70C0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2019.potx" id="{D1EB0261-E2A6-488A-A462-CC36444B54DA}" vid="{ED1BF159-ED4B-4CCF-9F9B-2C761BDEF5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escription xmlns="c2cd5102-672f-4cb7-8a8f-d88cffe52635" xsi:nil="true"/>
    <Document_x0020_Keyword_x0020_3 xmlns="ed7483f8-5f6e-4a45-8f2c-2bc01044f486" xsi:nil="true"/>
    <Document_x0020_Keyword_x0020_2 xmlns="ed7483f8-5f6e-4a45-8f2c-2bc01044f486" xsi:nil="true"/>
    <Document_x0020_Keyword xmlns="ed7483f8-5f6e-4a45-8f2c-2bc01044f486">60</Document_x0020_Keyword>
    <Document_x0020_Year xmlns="c2cd5102-672f-4cb7-8a8f-d88cffe52635">2023</Document_x0020_Yea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OA Document" ma:contentTypeID="0x010100643CFEBFAB7D31438E969F1165CA7F9900BD9BEA53D9D80C45910C415F07BB2C02" ma:contentTypeVersion="29" ma:contentTypeDescription="" ma:contentTypeScope="" ma:versionID="f3ce91f7ac8ee2b6ac135bb1d15597e1">
  <xsd:schema xmlns:xsd="http://www.w3.org/2001/XMLSchema" xmlns:xs="http://www.w3.org/2001/XMLSchema" xmlns:p="http://schemas.microsoft.com/office/2006/metadata/properties" xmlns:ns2="c2cd5102-672f-4cb7-8a8f-d88cffe52635" xmlns:ns3="ed7483f8-5f6e-4a45-8f2c-2bc01044f486" targetNamespace="http://schemas.microsoft.com/office/2006/metadata/properties" ma:root="true" ma:fieldsID="fdc31a922fad74460f314ebf36ac7c57" ns2:_="" ns3:_="">
    <xsd:import namespace="c2cd5102-672f-4cb7-8a8f-d88cffe52635"/>
    <xsd:import namespace="ed7483f8-5f6e-4a45-8f2c-2bc01044f486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ocument_x0020_Year" minOccurs="0"/>
                <xsd:element ref="ns3:Document_x0020_Keyword" minOccurs="0"/>
                <xsd:element ref="ns3:Document_x0020_Keyword_x0020_2" minOccurs="0"/>
                <xsd:element ref="ns3:Document_x0020_Keyword_x0020_3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d5102-672f-4cb7-8a8f-d88cffe52635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 ma:readOnly="false">
      <xsd:simpleType>
        <xsd:restriction base="dms:Note">
          <xsd:maxLength value="255"/>
        </xsd:restriction>
      </xsd:simpleType>
    </xsd:element>
    <xsd:element name="Document_x0020_Year" ma:index="9" nillable="true" ma:displayName="Document Year" ma:internalName="Document_x0020_Year" ma:readOnly="false">
      <xsd:simpleType>
        <xsd:restriction base="dms:Text">
          <xsd:maxLength value="4"/>
        </xsd:restriction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483f8-5f6e-4a45-8f2c-2bc01044f486" elementFormDefault="qualified">
    <xsd:import namespace="http://schemas.microsoft.com/office/2006/documentManagement/types"/>
    <xsd:import namespace="http://schemas.microsoft.com/office/infopath/2007/PartnerControls"/>
    <xsd:element name="Document_x0020_Keyword" ma:index="10" nillable="true" ma:displayName="Document Keyword" ma:list="{fc64207a-62ba-48b6-a6ad-7f93e03bbb0f}" ma:internalName="Document_x0020_Keyword" ma:readOnly="false" ma:showField="Title" ma:web="c2cd5102-672f-4cb7-8a8f-d88cffe52635">
      <xsd:simpleType>
        <xsd:restriction base="dms:Lookup"/>
      </xsd:simpleType>
    </xsd:element>
    <xsd:element name="Document_x0020_Keyword_x0020_2" ma:index="11" nillable="true" ma:displayName="Document Keyword 2" ma:list="{fc64207a-62ba-48b6-a6ad-7f93e03bbb0f}" ma:internalName="Document_x0020_Keyword_x0020_2" ma:readOnly="false" ma:showField="Title" ma:web="c2cd5102-672f-4cb7-8a8f-d88cffe52635">
      <xsd:simpleType>
        <xsd:restriction base="dms:Lookup"/>
      </xsd:simpleType>
    </xsd:element>
    <xsd:element name="Document_x0020_Keyword_x0020_3" ma:index="12" nillable="true" ma:displayName="Document Keyword 3" ma:list="{fc64207a-62ba-48b6-a6ad-7f93e03bbb0f}" ma:internalName="Document_x0020_Keyword_x0020_3" ma:readOnly="false" ma:showField="Title" ma:web="c2cd5102-672f-4cb7-8a8f-d88cffe52635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6A98E9-950E-44C5-AE64-2E1F0A484B3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7AB3FB5-D309-4044-8C84-5DD4E86B7CC8}"/>
</file>

<file path=customXml/itemProps3.xml><?xml version="1.0" encoding="utf-8"?>
<ds:datastoreItem xmlns:ds="http://schemas.openxmlformats.org/officeDocument/2006/customXml" ds:itemID="{35DF2801-F590-4D7E-B2E0-1D8A2D52AB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2019</Template>
  <TotalTime>498</TotalTime>
  <Words>729</Words>
  <Application>Microsoft Office PowerPoint</Application>
  <PresentationFormat>On-screen Show (4:3)</PresentationFormat>
  <Paragraphs>215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WelcomeDoc</vt:lpstr>
      <vt:lpstr>PowerPoint Presentation</vt:lpstr>
      <vt:lpstr>Presenter</vt:lpstr>
      <vt:lpstr>The HUD Planning Process</vt:lpstr>
      <vt:lpstr>Qualitative Data</vt:lpstr>
      <vt:lpstr>AHD Programs Covered by Con Plan</vt:lpstr>
      <vt:lpstr>Funding Amounts</vt:lpstr>
      <vt:lpstr>Where We Are Now</vt:lpstr>
      <vt:lpstr>Goals</vt:lpstr>
      <vt:lpstr>Priority Needs – Proposed</vt:lpstr>
      <vt:lpstr>Goals - Proposed</vt:lpstr>
      <vt:lpstr>Goals - Proposed</vt:lpstr>
      <vt:lpstr>Sample Projects</vt:lpstr>
      <vt:lpstr>Community Development Block Grant – Recent Projects</vt:lpstr>
      <vt:lpstr>Community Development Block Grant – CHA Bridges to Success</vt:lpstr>
      <vt:lpstr>Community Development Block Grant – Recent Services</vt:lpstr>
      <vt:lpstr>HOME Investment Partnerships – Recent Projects/Services</vt:lpstr>
      <vt:lpstr>HOME Investment Partnerships – Habitat for Humanity Duben Ave.</vt:lpstr>
      <vt:lpstr>Emergency Solutions Grants – Recent Programs</vt:lpstr>
      <vt:lpstr>Proposed Projects – 2023 Action Plan</vt:lpstr>
      <vt:lpstr>Proposed Projects – 2023 Action Plan</vt:lpstr>
      <vt:lpstr>Proposed Projects – 2023 Action Plan</vt:lpstr>
      <vt:lpstr>Timeline</vt:lpstr>
      <vt:lpstr>MOA Con Plan: 2023-2027</vt:lpstr>
      <vt:lpstr>Consultation</vt:lpstr>
      <vt:lpstr>Comment Period</vt:lpstr>
      <vt:lpstr>How to Comment</vt:lpstr>
      <vt:lpstr>Questions?</vt:lpstr>
      <vt:lpstr>Thank you! </vt:lpstr>
    </vt:vector>
  </TitlesOfParts>
  <Company>MOA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Lebo, Nicole</dc:creator>
  <cp:keywords/>
  <cp:lastModifiedBy>Drolet, Jedediah S.</cp:lastModifiedBy>
  <cp:revision>22</cp:revision>
  <cp:lastPrinted>2018-09-17T20:19:24Z</cp:lastPrinted>
  <dcterms:created xsi:type="dcterms:W3CDTF">2021-08-18T00:38:48Z</dcterms:created>
  <dcterms:modified xsi:type="dcterms:W3CDTF">2023-07-18T19:23:55Z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  <property fmtid="{D5CDD505-2E9C-101B-9397-08002B2CF9AE}" pid="3" name="ContentTypeId">
    <vt:lpwstr>0x010100643CFEBFAB7D31438E969F1165CA7F9900BD9BEA53D9D80C45910C415F07BB2C02</vt:lpwstr>
  </property>
</Properties>
</file>