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66" r:id="rId5"/>
    <p:sldId id="309" r:id="rId6"/>
    <p:sldId id="256" r:id="rId7"/>
    <p:sldId id="2145706387" r:id="rId8"/>
    <p:sldId id="327" r:id="rId9"/>
    <p:sldId id="312" r:id="rId10"/>
    <p:sldId id="328" r:id="rId11"/>
    <p:sldId id="2145706401" r:id="rId12"/>
    <p:sldId id="2145706388" r:id="rId13"/>
    <p:sldId id="2145706395" r:id="rId14"/>
    <p:sldId id="2145706394" r:id="rId15"/>
    <p:sldId id="2145706393" r:id="rId16"/>
    <p:sldId id="337" r:id="rId17"/>
    <p:sldId id="2145706410" r:id="rId18"/>
    <p:sldId id="2145706406" r:id="rId19"/>
    <p:sldId id="2145706412" r:id="rId20"/>
    <p:sldId id="2145706413" r:id="rId21"/>
    <p:sldId id="2145706414" r:id="rId22"/>
    <p:sldId id="2145706415" r:id="rId23"/>
    <p:sldId id="2145706416" r:id="rId24"/>
    <p:sldId id="2145706411" r:id="rId25"/>
    <p:sldId id="2145706409" r:id="rId26"/>
    <p:sldId id="268" r:id="rId27"/>
    <p:sldId id="26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E75E278A-FF0E-49A4-B170-79828D63BBAD}">
          <p14:sldIdLst>
            <p14:sldId id="266"/>
            <p14:sldId id="309"/>
            <p14:sldId id="256"/>
            <p14:sldId id="2145706387"/>
          </p14:sldIdLst>
        </p14:section>
        <p14:section name="Content Slides" id="{B9B51309-D148-4332-87C2-07BE32FBCA3B}">
          <p14:sldIdLst>
            <p14:sldId id="327"/>
            <p14:sldId id="312"/>
            <p14:sldId id="328"/>
            <p14:sldId id="2145706401"/>
            <p14:sldId id="2145706388"/>
            <p14:sldId id="2145706395"/>
            <p14:sldId id="2145706394"/>
            <p14:sldId id="2145706393"/>
            <p14:sldId id="337"/>
            <p14:sldId id="2145706410"/>
            <p14:sldId id="2145706406"/>
            <p14:sldId id="2145706412"/>
            <p14:sldId id="2145706413"/>
            <p14:sldId id="2145706414"/>
            <p14:sldId id="2145706415"/>
            <p14:sldId id="2145706416"/>
            <p14:sldId id="2145706411"/>
            <p14:sldId id="2145706409"/>
            <p14:sldId id="268"/>
          </p14:sldIdLst>
        </p14:section>
        <p14:section name="Final Slide" id="{927FAAC5-E5FD-4DFE-A7C3-32A43782CFD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947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0859" autoAdjust="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80642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489031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50160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3945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99258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" y="6488482"/>
            <a:ext cx="939452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2766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811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80166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4" y="1297119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1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50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161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0757"/>
            <a:ext cx="9156526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36" y="6481613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375748"/>
            <a:ext cx="9144001" cy="487053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88" y="644403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" y="6518335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0136" y="6531717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505809"/>
            <a:ext cx="9156527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HD-CSD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hdcsdplans@anchorageak.gov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560" y="2190514"/>
            <a:ext cx="7754480" cy="69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197"/>
            <a:ext cx="9144000" cy="347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60" y="559949"/>
            <a:ext cx="8473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2021 Consolidated Annual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Performance Evaluation Report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(CAPER)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63" y="375049"/>
            <a:ext cx="2405947" cy="949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08C06-B24B-4389-AD34-280535042C2E}"/>
              </a:ext>
            </a:extLst>
          </p:cNvPr>
          <p:cNvSpPr txBox="1"/>
          <p:nvPr/>
        </p:nvSpPr>
        <p:spPr>
          <a:xfrm>
            <a:off x="1763643" y="2379107"/>
            <a:ext cx="498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Public Hearing – March 21, 2022</a:t>
            </a:r>
          </a:p>
        </p:txBody>
      </p:sp>
    </p:spTree>
    <p:extLst>
      <p:ext uri="{BB962C8B-B14F-4D97-AF65-F5344CB8AC3E}">
        <p14:creationId xmlns:p14="http://schemas.microsoft.com/office/powerpoint/2010/main" val="25598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Priority Needs –MOA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eless Populations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Low-Income &amp; Housed Populations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Facilities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Goals - MOA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Housing Development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Homeowner Rehabilitation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Home Repair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Homeowner Development Program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Facilities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115799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Goals - MOA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668" y="1790662"/>
            <a:ext cx="7182853" cy="42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Tenant-Based Rental Assistance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Housing Development Organization Operating Expense Assistance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Development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P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revention and Rapid Rehousing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2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936-EBD3-48BC-8961-2A81DA1A8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2021 CAPER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BB8-318A-45C9-9018-D412E930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2021 CAPER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469DD-C44C-4EB5-93B0-84C47C5BAC29}"/>
              </a:ext>
            </a:extLst>
          </p:cNvPr>
          <p:cNvSpPr txBox="1"/>
          <p:nvPr/>
        </p:nvSpPr>
        <p:spPr>
          <a:xfrm>
            <a:off x="523568" y="1600200"/>
            <a:ext cx="8058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Draft posted to website: </a:t>
            </a:r>
            <a:r>
              <a:rPr lang="en-US" sz="3200" u="sng" dirty="0">
                <a:hlinkClick r:id="rId2"/>
              </a:rPr>
              <a:t>https://tinyurl.com/AHD-CSD</a:t>
            </a:r>
            <a:endParaRPr lang="en-US" sz="3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Covers expenditures during calendar year 2021, regardless of funding source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Longer-term projects (e.g., construction) are included when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Some outcome indicators show zeroes because projects are not complete</a:t>
            </a:r>
          </a:p>
        </p:txBody>
      </p:sp>
    </p:spTree>
    <p:extLst>
      <p:ext uri="{BB962C8B-B14F-4D97-AF65-F5344CB8AC3E}">
        <p14:creationId xmlns:p14="http://schemas.microsoft.com/office/powerpoint/2010/main" val="55110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Funding and Expenditures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FAA36B-F763-4DAD-99A7-F474B9A4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47634"/>
              </p:ext>
            </p:extLst>
          </p:nvPr>
        </p:nvGraphicFramePr>
        <p:xfrm>
          <a:off x="628650" y="1976284"/>
          <a:ext cx="7713406" cy="3657798"/>
        </p:xfrm>
        <a:graphic>
          <a:graphicData uri="http://schemas.openxmlformats.org/drawingml/2006/table">
            <a:tbl>
              <a:tblPr firstRow="1" firstCol="1" lastCol="1" bandRow="1" bandCol="1">
                <a:tableStyleId>{912C8C85-51F0-491E-9774-3900AFEF0FD7}</a:tableStyleId>
              </a:tblPr>
              <a:tblGrid>
                <a:gridCol w="2561976">
                  <a:extLst>
                    <a:ext uri="{9D8B030D-6E8A-4147-A177-3AD203B41FA5}">
                      <a16:colId xmlns:a16="http://schemas.microsoft.com/office/drawing/2014/main" val="3250342214"/>
                    </a:ext>
                  </a:extLst>
                </a:gridCol>
                <a:gridCol w="2576265">
                  <a:extLst>
                    <a:ext uri="{9D8B030D-6E8A-4147-A177-3AD203B41FA5}">
                      <a16:colId xmlns:a16="http://schemas.microsoft.com/office/drawing/2014/main" val="1312731114"/>
                    </a:ext>
                  </a:extLst>
                </a:gridCol>
                <a:gridCol w="2575165">
                  <a:extLst>
                    <a:ext uri="{9D8B030D-6E8A-4147-A177-3AD203B41FA5}">
                      <a16:colId xmlns:a16="http://schemas.microsoft.com/office/drawing/2014/main" val="2498588266"/>
                    </a:ext>
                  </a:extLst>
                </a:gridCol>
              </a:tblGrid>
              <a:tr h="865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Program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2021 Funding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Amount Expended in 2021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455975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CDBG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$1,948,478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$1,610,689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2912485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HOME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$1,036,644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$441,497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3701134"/>
                  </a:ext>
                </a:extLst>
              </a:tr>
              <a:tr h="416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ESG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$155,133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$49,262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2012813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HTF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$1,579,222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$784,384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1302583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CDBG COVID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$1,070,086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$57,129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9835850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ESG COVID 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$521,193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$404,641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25982264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ESG COVID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$3,774,024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$1,730,637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997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92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A1CF-D434-4C5C-BB63-14DD2D6E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Affordable Housing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662A81-A0BB-4AB2-B375-DE88A54DF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74671"/>
              </p:ext>
            </p:extLst>
          </p:nvPr>
        </p:nvGraphicFramePr>
        <p:xfrm>
          <a:off x="628650" y="1799303"/>
          <a:ext cx="7886700" cy="34450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528349">
                  <a:extLst>
                    <a:ext uri="{9D8B030D-6E8A-4147-A177-3AD203B41FA5}">
                      <a16:colId xmlns:a16="http://schemas.microsoft.com/office/drawing/2014/main" val="2283289436"/>
                    </a:ext>
                  </a:extLst>
                </a:gridCol>
                <a:gridCol w="2178754">
                  <a:extLst>
                    <a:ext uri="{9D8B030D-6E8A-4147-A177-3AD203B41FA5}">
                      <a16:colId xmlns:a16="http://schemas.microsoft.com/office/drawing/2014/main" val="3494922245"/>
                    </a:ext>
                  </a:extLst>
                </a:gridCol>
                <a:gridCol w="2179597">
                  <a:extLst>
                    <a:ext uri="{9D8B030D-6E8A-4147-A177-3AD203B41FA5}">
                      <a16:colId xmlns:a16="http://schemas.microsoft.com/office/drawing/2014/main" val="143197159"/>
                    </a:ext>
                  </a:extLst>
                </a:gridCol>
              </a:tblGrid>
              <a:tr h="466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One-Year Goal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Actual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176281242"/>
                  </a:ext>
                </a:extLst>
              </a:tr>
              <a:tr h="1040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Number of Homeless households to be provided affordable housing units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113761913"/>
                  </a:ext>
                </a:extLst>
              </a:tr>
              <a:tr h="1040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Number of Non-Homeless households to be provided affordable housing units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21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730079247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57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179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426535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4A1-BD0D-4112-853F-AA4F97E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Homelessness Prevention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E52F8D-5258-4501-AAEB-38F5D375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72577"/>
              </p:ext>
            </p:extLst>
          </p:nvPr>
        </p:nvGraphicFramePr>
        <p:xfrm>
          <a:off x="840657" y="1873044"/>
          <a:ext cx="7492181" cy="3900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241207">
                  <a:extLst>
                    <a:ext uri="{9D8B030D-6E8A-4147-A177-3AD203B41FA5}">
                      <a16:colId xmlns:a16="http://schemas.microsoft.com/office/drawing/2014/main" val="1148506753"/>
                    </a:ext>
                  </a:extLst>
                </a:gridCol>
                <a:gridCol w="3250974">
                  <a:extLst>
                    <a:ext uri="{9D8B030D-6E8A-4147-A177-3AD203B41FA5}">
                      <a16:colId xmlns:a16="http://schemas.microsoft.com/office/drawing/2014/main" val="67230138"/>
                    </a:ext>
                  </a:extLst>
                </a:gridCol>
              </a:tblGrid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Persons in Households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35270313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Adults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57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896535570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Children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33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081136204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90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73830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8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4A1-BD0D-4112-853F-AA4F97E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Rapid Re-Housing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E52F8D-5258-4501-AAEB-38F5D375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20524"/>
              </p:ext>
            </p:extLst>
          </p:nvPr>
        </p:nvGraphicFramePr>
        <p:xfrm>
          <a:off x="840657" y="1873044"/>
          <a:ext cx="7492181" cy="3900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241207">
                  <a:extLst>
                    <a:ext uri="{9D8B030D-6E8A-4147-A177-3AD203B41FA5}">
                      <a16:colId xmlns:a16="http://schemas.microsoft.com/office/drawing/2014/main" val="1148506753"/>
                    </a:ext>
                  </a:extLst>
                </a:gridCol>
                <a:gridCol w="3250974">
                  <a:extLst>
                    <a:ext uri="{9D8B030D-6E8A-4147-A177-3AD203B41FA5}">
                      <a16:colId xmlns:a16="http://schemas.microsoft.com/office/drawing/2014/main" val="67230138"/>
                    </a:ext>
                  </a:extLst>
                </a:gridCol>
              </a:tblGrid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Persons in Households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35270313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Adults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106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896535570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Children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081136204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73830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1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4A1-BD0D-4112-853F-AA4F97E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Shelter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E52F8D-5258-4501-AAEB-38F5D375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30025"/>
              </p:ext>
            </p:extLst>
          </p:nvPr>
        </p:nvGraphicFramePr>
        <p:xfrm>
          <a:off x="840657" y="1873044"/>
          <a:ext cx="7492181" cy="3900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241207">
                  <a:extLst>
                    <a:ext uri="{9D8B030D-6E8A-4147-A177-3AD203B41FA5}">
                      <a16:colId xmlns:a16="http://schemas.microsoft.com/office/drawing/2014/main" val="1148506753"/>
                    </a:ext>
                  </a:extLst>
                </a:gridCol>
                <a:gridCol w="3250974">
                  <a:extLst>
                    <a:ext uri="{9D8B030D-6E8A-4147-A177-3AD203B41FA5}">
                      <a16:colId xmlns:a16="http://schemas.microsoft.com/office/drawing/2014/main" val="67230138"/>
                    </a:ext>
                  </a:extLst>
                </a:gridCol>
              </a:tblGrid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Persons in Households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35270313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Adults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584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896535570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Children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427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081136204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1,011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73830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5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26" y="-13063"/>
            <a:ext cx="8062025" cy="80166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99" y="1299532"/>
            <a:ext cx="7003072" cy="435133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095" y="1515979"/>
            <a:ext cx="642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Jed Drolet, Senior Neighborhood Planner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28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D4A1-BD0D-4112-853F-AA4F97E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Street Outreach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E52F8D-5258-4501-AAEB-38F5D375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56754"/>
              </p:ext>
            </p:extLst>
          </p:nvPr>
        </p:nvGraphicFramePr>
        <p:xfrm>
          <a:off x="840657" y="1873044"/>
          <a:ext cx="7492181" cy="3900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241207">
                  <a:extLst>
                    <a:ext uri="{9D8B030D-6E8A-4147-A177-3AD203B41FA5}">
                      <a16:colId xmlns:a16="http://schemas.microsoft.com/office/drawing/2014/main" val="1148506753"/>
                    </a:ext>
                  </a:extLst>
                </a:gridCol>
                <a:gridCol w="3250974">
                  <a:extLst>
                    <a:ext uri="{9D8B030D-6E8A-4147-A177-3AD203B41FA5}">
                      <a16:colId xmlns:a16="http://schemas.microsoft.com/office/drawing/2014/main" val="67230138"/>
                    </a:ext>
                  </a:extLst>
                </a:gridCol>
              </a:tblGrid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Persons in Households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35270313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Adults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288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896535570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Children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081136204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289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27383096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C43405-1511-42BF-A18F-11E0B3F58323}"/>
              </a:ext>
            </a:extLst>
          </p:cNvPr>
          <p:cNvSpPr txBox="1"/>
          <p:nvPr/>
        </p:nvSpPr>
        <p:spPr>
          <a:xfrm>
            <a:off x="840657" y="5832987"/>
            <a:ext cx="461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Excludes 3 persons for whom age is unavailable</a:t>
            </a:r>
          </a:p>
        </p:txBody>
      </p:sp>
    </p:spTree>
    <p:extLst>
      <p:ext uri="{BB962C8B-B14F-4D97-AF65-F5344CB8AC3E}">
        <p14:creationId xmlns:p14="http://schemas.microsoft.com/office/powerpoint/2010/main" val="212056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Comment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March 14-29,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Minimum 15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We’ll still accept comments after though!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CAPER due to HUD March 31, 2022</a:t>
            </a:r>
          </a:p>
        </p:txBody>
      </p:sp>
    </p:spTree>
    <p:extLst>
      <p:ext uri="{BB962C8B-B14F-4D97-AF65-F5344CB8AC3E}">
        <p14:creationId xmlns:p14="http://schemas.microsoft.com/office/powerpoint/2010/main" val="77711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0CBB-67EF-4061-8690-C7C41AAF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to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5E6C5-A1B8-4AF0-B76E-37A96A28881C}"/>
              </a:ext>
            </a:extLst>
          </p:cNvPr>
          <p:cNvSpPr txBox="1"/>
          <p:nvPr/>
        </p:nvSpPr>
        <p:spPr>
          <a:xfrm>
            <a:off x="575186" y="1629695"/>
            <a:ext cx="7713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Speak up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Email to </a:t>
            </a:r>
            <a:r>
              <a:rPr lang="en-US" sz="3600" dirty="0">
                <a:hlinkClick r:id="rId2"/>
              </a:rPr>
              <a:t>ahdcsdplans@anchorageak.gov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Mail to:</a:t>
            </a:r>
          </a:p>
          <a:p>
            <a:pPr lvl="1" algn="ctr"/>
            <a:r>
              <a:rPr lang="en-US" sz="3600" dirty="0"/>
              <a:t>Anchorage Health Department</a:t>
            </a:r>
          </a:p>
          <a:p>
            <a:pPr lvl="1" algn="ctr"/>
            <a:r>
              <a:rPr lang="en-US" sz="3600" dirty="0"/>
              <a:t>Community Safety and Development</a:t>
            </a:r>
          </a:p>
          <a:p>
            <a:pPr lvl="1" algn="ctr"/>
            <a:r>
              <a:rPr lang="en-US" sz="3600" dirty="0"/>
              <a:t>P.O. Box 196650</a:t>
            </a:r>
          </a:p>
          <a:p>
            <a:pPr lvl="1" algn="ctr"/>
            <a:r>
              <a:rPr lang="en-US" sz="3600" dirty="0"/>
              <a:t>Anchorage, AK 99519</a:t>
            </a:r>
          </a:p>
        </p:txBody>
      </p:sp>
    </p:spTree>
    <p:extLst>
      <p:ext uri="{BB962C8B-B14F-4D97-AF65-F5344CB8AC3E}">
        <p14:creationId xmlns:p14="http://schemas.microsoft.com/office/powerpoint/2010/main" val="3070339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6459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" y="1149264"/>
            <a:ext cx="893673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286" y="2389711"/>
            <a:ext cx="4743044" cy="2187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Jed Drolet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Anchorage Health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(907) 343-4285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ahdcsdplans@anchorageak.gov</a:t>
            </a:r>
            <a:endParaRPr lang="en-US" sz="24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66150"/>
            <a:ext cx="9144000" cy="1282595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1895911"/>
            <a:ext cx="2771609" cy="3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754" y="1541418"/>
            <a:ext cx="7886700" cy="168987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Public Health: working for all of us all of the time!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27610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CEAE-C844-43FD-9E8E-68882599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10 Essential Public Health Services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E16A602-EC12-4ED1-B56D-DC0855F7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6" y="944627"/>
            <a:ext cx="7677338" cy="55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HUD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759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150"/>
            <a:ext cx="7886700" cy="994172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271523"/>
            <a:ext cx="8732321" cy="49166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Consolidated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Annual Action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Annual Performance and Evaluation Report (CAPER)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85" y="86217"/>
            <a:ext cx="727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Plans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AHD Programs Covered by CAPER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CDBG: Community Development Block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HOME: HOME Investment Partnerships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ESG: Emergency Solutions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HTF: National Housing Trust 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25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Funding Amounts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349F6-885F-40B1-8455-6943C05EE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1600"/>
              </p:ext>
            </p:extLst>
          </p:nvPr>
        </p:nvGraphicFramePr>
        <p:xfrm>
          <a:off x="457200" y="1647645"/>
          <a:ext cx="8376249" cy="4347714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153358">
                  <a:extLst>
                    <a:ext uri="{9D8B030D-6E8A-4147-A177-3AD203B41FA5}">
                      <a16:colId xmlns:a16="http://schemas.microsoft.com/office/drawing/2014/main" val="3965815722"/>
                    </a:ext>
                  </a:extLst>
                </a:gridCol>
                <a:gridCol w="1778859">
                  <a:extLst>
                    <a:ext uri="{9D8B030D-6E8A-4147-A177-3AD203B41FA5}">
                      <a16:colId xmlns:a16="http://schemas.microsoft.com/office/drawing/2014/main" val="1255905089"/>
                    </a:ext>
                  </a:extLst>
                </a:gridCol>
                <a:gridCol w="1647787">
                  <a:extLst>
                    <a:ext uri="{9D8B030D-6E8A-4147-A177-3AD203B41FA5}">
                      <a16:colId xmlns:a16="http://schemas.microsoft.com/office/drawing/2014/main" val="1960752150"/>
                    </a:ext>
                  </a:extLst>
                </a:gridCol>
                <a:gridCol w="1497987">
                  <a:extLst>
                    <a:ext uri="{9D8B030D-6E8A-4147-A177-3AD203B41FA5}">
                      <a16:colId xmlns:a16="http://schemas.microsoft.com/office/drawing/2014/main" val="3354299501"/>
                    </a:ext>
                  </a:extLst>
                </a:gridCol>
                <a:gridCol w="1298258">
                  <a:extLst>
                    <a:ext uri="{9D8B030D-6E8A-4147-A177-3AD203B41FA5}">
                      <a16:colId xmlns:a16="http://schemas.microsoft.com/office/drawing/2014/main" val="1667646747"/>
                    </a:ext>
                  </a:extLst>
                </a:gridCol>
              </a:tblGrid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Program 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CDBG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HOME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ESG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HTF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7976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$1,948,478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$748,644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$155,133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TBD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8387824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$1,818,770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$723,361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$151,146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$550,000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540246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$1,720,154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$663,207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$146,461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502709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$1,726,068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$733,068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$145,198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$733,068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566025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2017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$1,612,907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$543,890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$144,598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$543,890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680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4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A9825-2663-4A58-A9AC-6BB6352A8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Goals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F49D54-9650-473C-966C-E2C350FF8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396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.potx" id="{D1EB0261-E2A6-488A-A462-CC36444B54DA}" vid="{ED1BF159-ED4B-4CCF-9F9B-2C761BDEF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A Document" ma:contentTypeID="0x010100643CFEBFAB7D31438E969F1165CA7F9900BD9BEA53D9D80C45910C415F07BB2C02" ma:contentTypeVersion="29" ma:contentTypeDescription="" ma:contentTypeScope="" ma:versionID="f3ce91f7ac8ee2b6ac135bb1d15597e1">
  <xsd:schema xmlns:xsd="http://www.w3.org/2001/XMLSchema" xmlns:xs="http://www.w3.org/2001/XMLSchema" xmlns:p="http://schemas.microsoft.com/office/2006/metadata/properties" xmlns:ns2="c2cd5102-672f-4cb7-8a8f-d88cffe52635" xmlns:ns3="ed7483f8-5f6e-4a45-8f2c-2bc01044f486" targetNamespace="http://schemas.microsoft.com/office/2006/metadata/properties" ma:root="true" ma:fieldsID="fdc31a922fad74460f314ebf36ac7c57" ns2:_="" ns3:_="">
    <xsd:import namespace="c2cd5102-672f-4cb7-8a8f-d88cffe52635"/>
    <xsd:import namespace="ed7483f8-5f6e-4a45-8f2c-2bc01044f48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Year" minOccurs="0"/>
                <xsd:element ref="ns3:Document_x0020_Keyword" minOccurs="0"/>
                <xsd:element ref="ns3:Document_x0020_Keyword_x0020_2" minOccurs="0"/>
                <xsd:element ref="ns3:Document_x0020_Keyword_x0020_3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Year" ma:index="9" nillable="true" ma:displayName="Document Year" ma:internalName="Document_x0020_Year" ma:readOnly="false">
      <xsd:simpleType>
        <xsd:restriction base="dms:Text">
          <xsd:maxLength value="4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83f8-5f6e-4a45-8f2c-2bc01044f486" elementFormDefault="qualified">
    <xsd:import namespace="http://schemas.microsoft.com/office/2006/documentManagement/types"/>
    <xsd:import namespace="http://schemas.microsoft.com/office/infopath/2007/PartnerControls"/>
    <xsd:element name="Document_x0020_Keyword" ma:index="10" nillable="true" ma:displayName="Document Keyword" ma:list="{fc64207a-62ba-48b6-a6ad-7f93e03bbb0f}" ma:internalName="Document_x0020_Keyword" ma:readOnly="false" ma:showField="Title" ma:web="c2cd5102-672f-4cb7-8a8f-d88cffe52635">
      <xsd:simpleType>
        <xsd:restriction base="dms:Lookup"/>
      </xsd:simpleType>
    </xsd:element>
    <xsd:element name="Document_x0020_Keyword_x0020_2" ma:index="11" nillable="true" ma:displayName="Document Keyword 2" ma:list="{fc64207a-62ba-48b6-a6ad-7f93e03bbb0f}" ma:internalName="Document_x0020_Keyword_x0020_2" ma:readOnly="false" ma:showField="Title" ma:web="c2cd5102-672f-4cb7-8a8f-d88cffe52635">
      <xsd:simpleType>
        <xsd:restriction base="dms:Lookup"/>
      </xsd:simpleType>
    </xsd:element>
    <xsd:element name="Document_x0020_Keyword_x0020_3" ma:index="12" nillable="true" ma:displayName="Document Keyword 3" ma:list="{fc64207a-62ba-48b6-a6ad-7f93e03bbb0f}" ma:internalName="Document_x0020_Keyword_x0020_3" ma:readOnly="false" ma:showField="Title" ma:web="c2cd5102-672f-4cb7-8a8f-d88cffe5263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c2cd5102-672f-4cb7-8a8f-d88cffe52635" xsi:nil="true"/>
    <Document_x0020_Keyword_x0020_3 xmlns="ed7483f8-5f6e-4a45-8f2c-2bc01044f486" xsi:nil="true"/>
    <Document_x0020_Keyword_x0020_2 xmlns="ed7483f8-5f6e-4a45-8f2c-2bc01044f486">60</Document_x0020_Keyword_x0020_2>
    <Document_x0020_Keyword xmlns="ed7483f8-5f6e-4a45-8f2c-2bc01044f486">55</Document_x0020_Keyword>
    <Document_x0020_Year xmlns="c2cd5102-672f-4cb7-8a8f-d88cffe52635">2022</Document_x0020_Year>
  </documentManagement>
</p:properties>
</file>

<file path=customXml/itemProps1.xml><?xml version="1.0" encoding="utf-8"?>
<ds:datastoreItem xmlns:ds="http://schemas.openxmlformats.org/officeDocument/2006/customXml" ds:itemID="{35DF2801-F590-4D7E-B2E0-1D8A2D52A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2E479-C457-412A-AB41-18A87CE71993}"/>
</file>

<file path=customXml/itemProps3.xml><?xml version="1.0" encoding="utf-8"?>
<ds:datastoreItem xmlns:ds="http://schemas.openxmlformats.org/officeDocument/2006/customXml" ds:itemID="{F46A98E9-950E-44C5-AE64-2E1F0A484B3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2019</Template>
  <TotalTime>513</TotalTime>
  <Words>493</Words>
  <Application>Microsoft Office PowerPoint</Application>
  <PresentationFormat>On-screen Show (4:3)</PresentationFormat>
  <Paragraphs>172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WelcomeDoc</vt:lpstr>
      <vt:lpstr>PowerPoint Presentation</vt:lpstr>
      <vt:lpstr>Presenter</vt:lpstr>
      <vt:lpstr>Public Health: working for all of us all of the time! </vt:lpstr>
      <vt:lpstr>10 Essential Public Health Services</vt:lpstr>
      <vt:lpstr>The HUD Planning Process</vt:lpstr>
      <vt:lpstr>Qualitative Data</vt:lpstr>
      <vt:lpstr>AHD Programs Covered by CAPER</vt:lpstr>
      <vt:lpstr>Funding Amounts</vt:lpstr>
      <vt:lpstr>Goals</vt:lpstr>
      <vt:lpstr>Priority Needs –MOA Con Plan</vt:lpstr>
      <vt:lpstr>Goals - MOA Con Plan</vt:lpstr>
      <vt:lpstr>Goals - MOA Con Plan</vt:lpstr>
      <vt:lpstr>2021 CAPER</vt:lpstr>
      <vt:lpstr>2021 CAPER</vt:lpstr>
      <vt:lpstr>Funding and Expenditures</vt:lpstr>
      <vt:lpstr>Affordable Housing</vt:lpstr>
      <vt:lpstr>Homelessness Prevention</vt:lpstr>
      <vt:lpstr>Rapid Re-Housing</vt:lpstr>
      <vt:lpstr>Shelter</vt:lpstr>
      <vt:lpstr>Street Outreach</vt:lpstr>
      <vt:lpstr>Comment Period</vt:lpstr>
      <vt:lpstr>How to Comment</vt:lpstr>
      <vt:lpstr>Questions?</vt:lpstr>
      <vt:lpstr>Thank you! 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Lebo, Nicole</dc:creator>
  <cp:keywords/>
  <cp:lastModifiedBy>Drolet, Jedediah S.</cp:lastModifiedBy>
  <cp:revision>25</cp:revision>
  <cp:lastPrinted>2018-09-17T20:19:24Z</cp:lastPrinted>
  <dcterms:created xsi:type="dcterms:W3CDTF">2021-08-18T00:38:48Z</dcterms:created>
  <dcterms:modified xsi:type="dcterms:W3CDTF">2022-03-21T21:29:28Z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0x010100643CFEBFAB7D31438E969F1165CA7F9900BD9BEA53D9D80C45910C415F07BB2C02</vt:lpwstr>
  </property>
</Properties>
</file>