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3" r:id="rId1"/>
  </p:sldMasterIdLst>
  <p:notesMasterIdLst>
    <p:notesMasterId r:id="rId10"/>
  </p:notesMasterIdLst>
  <p:sldIdLst>
    <p:sldId id="256" r:id="rId2"/>
    <p:sldId id="257" r:id="rId3"/>
    <p:sldId id="292" r:id="rId4"/>
    <p:sldId id="293" r:id="rId5"/>
    <p:sldId id="294" r:id="rId6"/>
    <p:sldId id="291" r:id="rId7"/>
    <p:sldId id="258" r:id="rId8"/>
    <p:sldId id="286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788CB5-D10D-43CA-ABE1-96DE0495596B}" v="5" dt="2021-12-09T04:47:45.581"/>
  </p1510:revLst>
</p1510:revInfo>
</file>

<file path=ppt/tableStyles.xml><?xml version="1.0" encoding="utf-8"?>
<a:tblStyleLst xmlns:a="http://schemas.openxmlformats.org/drawingml/2006/main" def="{12C23510-1C2B-46A8-8820-8B8F0DC9EE5D}">
  <a:tblStyle styleId="{12C23510-1C2B-46A8-8820-8B8F0DC9EE5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f9262ee2f_0_26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f9262ee2f_0_26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f9262ee2f_0_26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f9262ee2f_0_26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Google Shape;2156;g7f9262ee2f_0_26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7" name="Google Shape;2157;g7f9262ee2f_0_26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75900" y="1950100"/>
            <a:ext cx="47922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44200" y="3704650"/>
            <a:ext cx="50556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938500" y="1659275"/>
            <a:ext cx="49464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938500" y="1659275"/>
            <a:ext cx="31869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5037525" y="1659275"/>
            <a:ext cx="31869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CAPTION_ONLY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57357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>
            <a:off x="938500" y="1246025"/>
            <a:ext cx="7172100" cy="30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Char char="●"/>
              <a:defRPr sz="1150">
                <a:solidFill>
                  <a:schemeClr val="lt1"/>
                </a:solidFill>
              </a:defRPr>
            </a:lvl1pPr>
            <a:lvl2pPr marL="914400" lvl="1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○"/>
              <a:defRPr sz="1150">
                <a:solidFill>
                  <a:schemeClr val="lt1"/>
                </a:solidFill>
              </a:defRPr>
            </a:lvl2pPr>
            <a:lvl3pPr marL="1371600" lvl="2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■"/>
              <a:defRPr sz="1150">
                <a:solidFill>
                  <a:schemeClr val="lt1"/>
                </a:solidFill>
              </a:defRPr>
            </a:lvl3pPr>
            <a:lvl4pPr marL="1828800" lvl="3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●"/>
              <a:defRPr sz="1150">
                <a:solidFill>
                  <a:schemeClr val="lt1"/>
                </a:solidFill>
              </a:defRPr>
            </a:lvl4pPr>
            <a:lvl5pPr marL="2286000" lvl="4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○"/>
              <a:defRPr sz="1150">
                <a:solidFill>
                  <a:schemeClr val="lt1"/>
                </a:solidFill>
              </a:defRPr>
            </a:lvl5pPr>
            <a:lvl6pPr marL="2743200" lvl="5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■"/>
              <a:defRPr sz="1150">
                <a:solidFill>
                  <a:schemeClr val="lt1"/>
                </a:solidFill>
              </a:defRPr>
            </a:lvl6pPr>
            <a:lvl7pPr marL="3200400" lvl="6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●"/>
              <a:defRPr sz="1150">
                <a:solidFill>
                  <a:schemeClr val="lt1"/>
                </a:solidFill>
              </a:defRPr>
            </a:lvl7pPr>
            <a:lvl8pPr marL="3657600" lvl="7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○"/>
              <a:defRPr sz="1150">
                <a:solidFill>
                  <a:schemeClr val="lt1"/>
                </a:solidFill>
              </a:defRPr>
            </a:lvl8pPr>
            <a:lvl9pPr marL="4114800" lvl="8" indent="-301625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50"/>
              <a:buChar char="■"/>
              <a:defRPr sz="11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_1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title"/>
          </p:nvPr>
        </p:nvSpPr>
        <p:spPr>
          <a:xfrm>
            <a:off x="3538497" y="2615575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subTitle" idx="1"/>
          </p:nvPr>
        </p:nvSpPr>
        <p:spPr>
          <a:xfrm>
            <a:off x="3538497" y="3148075"/>
            <a:ext cx="206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title" idx="2"/>
          </p:nvPr>
        </p:nvSpPr>
        <p:spPr>
          <a:xfrm>
            <a:off x="6028553" y="2615575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ubTitle" idx="3"/>
          </p:nvPr>
        </p:nvSpPr>
        <p:spPr>
          <a:xfrm>
            <a:off x="6028553" y="3148075"/>
            <a:ext cx="206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title" idx="4"/>
          </p:nvPr>
        </p:nvSpPr>
        <p:spPr>
          <a:xfrm>
            <a:off x="1048447" y="2615575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subTitle" idx="5"/>
          </p:nvPr>
        </p:nvSpPr>
        <p:spPr>
          <a:xfrm>
            <a:off x="1048447" y="3148075"/>
            <a:ext cx="206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title" idx="6" hasCustomPrompt="1"/>
          </p:nvPr>
        </p:nvSpPr>
        <p:spPr>
          <a:xfrm>
            <a:off x="1048450" y="1770700"/>
            <a:ext cx="20670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4"/>
          <p:cNvSpPr txBox="1">
            <a:spLocks noGrp="1"/>
          </p:cNvSpPr>
          <p:nvPr>
            <p:ph type="title" idx="7" hasCustomPrompt="1"/>
          </p:nvPr>
        </p:nvSpPr>
        <p:spPr>
          <a:xfrm>
            <a:off x="3538500" y="1770700"/>
            <a:ext cx="20670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4"/>
          <p:cNvSpPr txBox="1">
            <a:spLocks noGrp="1"/>
          </p:cNvSpPr>
          <p:nvPr>
            <p:ph type="title" idx="8" hasCustomPrompt="1"/>
          </p:nvPr>
        </p:nvSpPr>
        <p:spPr>
          <a:xfrm>
            <a:off x="6028550" y="1770700"/>
            <a:ext cx="20670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TITLE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ctrTitle"/>
          </p:nvPr>
        </p:nvSpPr>
        <p:spPr>
          <a:xfrm>
            <a:off x="1273500" y="1369000"/>
            <a:ext cx="6597000" cy="21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ubTitle" idx="1"/>
          </p:nvPr>
        </p:nvSpPr>
        <p:spPr>
          <a:xfrm>
            <a:off x="2481900" y="2519525"/>
            <a:ext cx="41802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3"/>
          <p:cNvSpPr txBox="1">
            <a:spLocks noGrp="1"/>
          </p:cNvSpPr>
          <p:nvPr>
            <p:ph type="title"/>
          </p:nvPr>
        </p:nvSpPr>
        <p:spPr>
          <a:xfrm>
            <a:off x="924870" y="760375"/>
            <a:ext cx="3068700" cy="59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33"/>
          <p:cNvSpPr txBox="1">
            <a:spLocks noGrp="1"/>
          </p:cNvSpPr>
          <p:nvPr>
            <p:ph type="subTitle" idx="1"/>
          </p:nvPr>
        </p:nvSpPr>
        <p:spPr>
          <a:xfrm>
            <a:off x="924875" y="1684275"/>
            <a:ext cx="3305400" cy="10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33"/>
          <p:cNvSpPr txBox="1"/>
          <p:nvPr/>
        </p:nvSpPr>
        <p:spPr>
          <a:xfrm>
            <a:off x="924875" y="3570000"/>
            <a:ext cx="33054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CREDITS: This presentation template was created by </a:t>
            </a:r>
            <a:r>
              <a:rPr lang="en" sz="1000">
                <a:solidFill>
                  <a:schemeClr val="accent1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including icons by </a:t>
            </a:r>
            <a:r>
              <a:rPr lang="en" sz="1000">
                <a:solidFill>
                  <a:schemeClr val="accent1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and infographics &amp; images by </a:t>
            </a:r>
            <a:r>
              <a:rPr lang="en" sz="1000">
                <a:solidFill>
                  <a:schemeClr val="accent1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  <a:endParaRPr sz="1000">
              <a:solidFill>
                <a:schemeClr val="accen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1000">
              <a:solidFill>
                <a:schemeClr val="accen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 sz="2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8" r:id="rId4"/>
    <p:sldLayoutId id="2147483659" r:id="rId5"/>
    <p:sldLayoutId id="2147483660" r:id="rId6"/>
    <p:sldLayoutId id="2147483665" r:id="rId7"/>
    <p:sldLayoutId id="214748367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hanational.org/issues/state-mental-health-america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duryeaak@gmail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 txBox="1">
            <a:spLocks noGrp="1"/>
          </p:cNvSpPr>
          <p:nvPr>
            <p:ph type="ctrTitle"/>
          </p:nvPr>
        </p:nvSpPr>
        <p:spPr>
          <a:xfrm>
            <a:off x="2175900" y="1950100"/>
            <a:ext cx="4792200" cy="644700"/>
          </a:xfrm>
          <a:prstGeom prst="rect">
            <a:avLst/>
          </a:prstGeom>
          <a:effectLst>
            <a:outerShdw blurRad="142875" dist="19050" dir="8760000" algn="bl" rotWithShape="0">
              <a:srgbClr val="76A5AF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Youth Advisory Commission</a:t>
            </a:r>
            <a:endParaRPr dirty="0"/>
          </a:p>
        </p:txBody>
      </p:sp>
      <p:sp>
        <p:nvSpPr>
          <p:cNvPr id="163" name="Google Shape;163;p38"/>
          <p:cNvSpPr txBox="1">
            <a:spLocks noGrp="1"/>
          </p:cNvSpPr>
          <p:nvPr>
            <p:ph type="subTitle" idx="1"/>
          </p:nvPr>
        </p:nvSpPr>
        <p:spPr>
          <a:xfrm>
            <a:off x="2044200" y="3704650"/>
            <a:ext cx="50556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Andy Duryea</a:t>
            </a:r>
            <a:endParaRPr dirty="0"/>
          </a:p>
        </p:txBody>
      </p:sp>
      <p:sp>
        <p:nvSpPr>
          <p:cNvPr id="164" name="Google Shape;164;p38"/>
          <p:cNvSpPr txBox="1">
            <a:spLocks noGrp="1"/>
          </p:cNvSpPr>
          <p:nvPr>
            <p:ph type="ctrTitle"/>
          </p:nvPr>
        </p:nvSpPr>
        <p:spPr>
          <a:xfrm>
            <a:off x="2941650" y="2624375"/>
            <a:ext cx="3260700" cy="464700"/>
          </a:xfrm>
          <a:prstGeom prst="rect">
            <a:avLst/>
          </a:prstGeom>
          <a:effectLst>
            <a:outerShdw blurRad="100013" dist="19050" dir="8460000" algn="bl" rotWithShape="0">
              <a:srgbClr val="76A5AF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0" dirty="0">
                <a:latin typeface="Montserrat ExtraLight"/>
                <a:ea typeface="Montserrat ExtraLight"/>
                <a:cs typeface="Montserrat ExtraLight"/>
                <a:sym typeface="Montserrat ExtraLight"/>
              </a:rPr>
              <a:t>12.9.2021</a:t>
            </a:r>
            <a:endParaRPr sz="2200" b="0" dirty="0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cxnSp>
        <p:nvCxnSpPr>
          <p:cNvPr id="165" name="Google Shape;165;p38"/>
          <p:cNvCxnSpPr/>
          <p:nvPr/>
        </p:nvCxnSpPr>
        <p:spPr>
          <a:xfrm>
            <a:off x="3190500" y="256517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9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57357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Executive Summary of My Presentation</a:t>
            </a:r>
            <a:endParaRPr dirty="0"/>
          </a:p>
        </p:txBody>
      </p:sp>
      <p:sp>
        <p:nvSpPr>
          <p:cNvPr id="171" name="Google Shape;171;p39"/>
          <p:cNvSpPr txBox="1">
            <a:spLocks noGrp="1"/>
          </p:cNvSpPr>
          <p:nvPr>
            <p:ph type="body" idx="1"/>
          </p:nvPr>
        </p:nvSpPr>
        <p:spPr>
          <a:xfrm>
            <a:off x="938500" y="1246025"/>
            <a:ext cx="7172100" cy="30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600"/>
              </a:spcAft>
            </a:pPr>
            <a:r>
              <a:rPr lang="en-US" sz="1400" dirty="0"/>
              <a:t>About Me</a:t>
            </a:r>
          </a:p>
          <a:p>
            <a:pPr marL="285750" indent="-285750">
              <a:spcAft>
                <a:spcPts val="1600"/>
              </a:spcAft>
            </a:pPr>
            <a:r>
              <a:rPr lang="en-US" sz="1400" dirty="0"/>
              <a:t>Proposed Agenda</a:t>
            </a:r>
          </a:p>
          <a:p>
            <a:pPr marL="285750" indent="-285750">
              <a:spcAft>
                <a:spcPts val="1600"/>
              </a:spcAft>
            </a:pPr>
            <a:r>
              <a:rPr lang="en-US" sz="1400" dirty="0"/>
              <a:t>Focus on Mental Health</a:t>
            </a:r>
          </a:p>
          <a:p>
            <a:pPr marL="285750" indent="-285750">
              <a:spcAft>
                <a:spcPts val="1600"/>
              </a:spcAft>
            </a:pPr>
            <a:r>
              <a:rPr lang="en-US" sz="1400" dirty="0"/>
              <a:t>Building Connections </a:t>
            </a:r>
          </a:p>
          <a:p>
            <a:pPr marL="285750" indent="-285750">
              <a:spcAft>
                <a:spcPts val="1600"/>
              </a:spcAft>
            </a:pPr>
            <a:r>
              <a:rPr lang="en-US" sz="1400" dirty="0"/>
              <a:t>Serving Our Community</a:t>
            </a:r>
          </a:p>
          <a:p>
            <a:pPr marL="285750" indent="-285750">
              <a:spcAft>
                <a:spcPts val="1600"/>
              </a:spcAft>
            </a:pPr>
            <a:endParaRPr lang="en-US" sz="1400" dirty="0"/>
          </a:p>
        </p:txBody>
      </p:sp>
      <p:cxnSp>
        <p:nvCxnSpPr>
          <p:cNvPr id="172" name="Google Shape;172;p39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9FC6-6CEA-4061-9065-583C2AA6C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Bit About 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3BA53-2C6A-46E7-9160-0E7357102E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Born and raised 5</a:t>
            </a:r>
            <a:r>
              <a:rPr lang="en-US" baseline="30000" dirty="0"/>
              <a:t>th</a:t>
            </a:r>
            <a:r>
              <a:rPr lang="en-US" dirty="0"/>
              <a:t> generation Alaskan</a:t>
            </a:r>
          </a:p>
          <a:p>
            <a:r>
              <a:rPr lang="en-US" dirty="0"/>
              <a:t>Currently attend Stanford Online High School </a:t>
            </a:r>
          </a:p>
          <a:p>
            <a:r>
              <a:rPr lang="en-US" dirty="0"/>
              <a:t>UNICEF, Debate, and Model UN club(s)</a:t>
            </a:r>
          </a:p>
          <a:p>
            <a:r>
              <a:rPr lang="en-US" dirty="0"/>
              <a:t>Started and operate a 501(c)3 non-profit</a:t>
            </a:r>
          </a:p>
          <a:p>
            <a:r>
              <a:rPr lang="en-US" dirty="0"/>
              <a:t>Experience on national political campaigns</a:t>
            </a:r>
          </a:p>
          <a:p>
            <a:r>
              <a:rPr lang="en-US" dirty="0"/>
              <a:t>I have a passion for serving the community and making Anchorage a better place for Youth</a:t>
            </a:r>
          </a:p>
        </p:txBody>
      </p:sp>
    </p:spTree>
    <p:extLst>
      <p:ext uri="{BB962C8B-B14F-4D97-AF65-F5344CB8AC3E}">
        <p14:creationId xmlns:p14="http://schemas.microsoft.com/office/powerpoint/2010/main" val="2562466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551B4-EE5C-4692-897A-E928E9CAC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Youth Mental Health During COVID-19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508FF-C202-482D-A513-8FB096B0EF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Over 60% of Youth with major depression do not receive any mental health treatment.</a:t>
            </a:r>
          </a:p>
          <a:p>
            <a:r>
              <a:rPr lang="en-US" sz="1800" dirty="0"/>
              <a:t>10.6% of Youth (over 2.5 Million) in the U.S. have severe major depression.</a:t>
            </a:r>
          </a:p>
          <a:p>
            <a:r>
              <a:rPr lang="en-US" sz="1800" dirty="0"/>
              <a:t>15.08% of Youth experienced a major depressive episode in the past year.</a:t>
            </a:r>
          </a:p>
          <a:p>
            <a:r>
              <a:rPr lang="en-US" sz="1800" dirty="0"/>
              <a:t>In the bottom-ranked states (Alaska at 44) up to 19% of youth ages 12-17 experience major depression.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79E325-8731-44DA-BD3F-E34170FB291A}"/>
              </a:ext>
            </a:extLst>
          </p:cNvPr>
          <p:cNvSpPr txBox="1"/>
          <p:nvPr/>
        </p:nvSpPr>
        <p:spPr>
          <a:xfrm>
            <a:off x="938500" y="4640752"/>
            <a:ext cx="14766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hlinkClick r:id="rId2"/>
              </a:rPr>
              <a:t>Mental Health America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627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9238A-8892-4A48-B480-3FA98E079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3500" y="1623382"/>
            <a:ext cx="6597000" cy="2109900"/>
          </a:xfrm>
        </p:spPr>
        <p:txBody>
          <a:bodyPr/>
          <a:lstStyle/>
          <a:p>
            <a:r>
              <a:rPr lang="en-US" dirty="0"/>
              <a:t>What can we do?</a:t>
            </a:r>
          </a:p>
        </p:txBody>
      </p:sp>
    </p:spTree>
    <p:extLst>
      <p:ext uri="{BB962C8B-B14F-4D97-AF65-F5344CB8AC3E}">
        <p14:creationId xmlns:p14="http://schemas.microsoft.com/office/powerpoint/2010/main" val="3414424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551B4-EE5C-4692-897A-E928E9CAC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Health Advocacy Program (MHAP)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508FF-C202-482D-A513-8FB096B0EF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bg2"/>
                </a:solidFill>
              </a:rPr>
              <a:t>What is MHAP?</a:t>
            </a:r>
          </a:p>
          <a:p>
            <a:r>
              <a:rPr lang="en-US" sz="1400" dirty="0"/>
              <a:t>MHAP is Mental Health Advisory Program aimed at addressing the mental health challenges that Youth in Anchorage face.</a:t>
            </a:r>
          </a:p>
          <a:p>
            <a:r>
              <a:rPr lang="en-US" sz="1400" b="1" dirty="0">
                <a:solidFill>
                  <a:schemeClr val="bg2"/>
                </a:solidFill>
              </a:rPr>
              <a:t>What is the purpose of MHAP?</a:t>
            </a:r>
          </a:p>
          <a:p>
            <a:r>
              <a:rPr lang="en-US" sz="1400" dirty="0"/>
              <a:t>Encourage Youth to seek help early.</a:t>
            </a:r>
          </a:p>
          <a:p>
            <a:r>
              <a:rPr lang="en-US" sz="1400" dirty="0"/>
              <a:t>Create safe spaces for Youth to share their experiences and support each other through the process.</a:t>
            </a:r>
          </a:p>
          <a:p>
            <a:r>
              <a:rPr lang="en-US" sz="1400" b="1" dirty="0">
                <a:solidFill>
                  <a:schemeClr val="bg2"/>
                </a:solidFill>
              </a:rPr>
              <a:t>How do we accomplish this?</a:t>
            </a:r>
          </a:p>
          <a:p>
            <a:r>
              <a:rPr lang="en-US" sz="1400" dirty="0"/>
              <a:t>Build off existing resources and make them more accessible.</a:t>
            </a:r>
          </a:p>
          <a:p>
            <a:r>
              <a:rPr lang="en-US" sz="1400" dirty="0"/>
              <a:t>Establish meaningful connections with the SAB and spread awareness in schools and across the community.</a:t>
            </a:r>
          </a:p>
          <a:p>
            <a:endParaRPr lang="en-US" sz="1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325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0"/>
          <p:cNvSpPr txBox="1">
            <a:spLocks noGrp="1"/>
          </p:cNvSpPr>
          <p:nvPr>
            <p:ph type="title" idx="6"/>
          </p:nvPr>
        </p:nvSpPr>
        <p:spPr>
          <a:xfrm>
            <a:off x="345063" y="1744743"/>
            <a:ext cx="20670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YAC</a:t>
            </a:r>
            <a:endParaRPr dirty="0"/>
          </a:p>
        </p:txBody>
      </p:sp>
      <p:sp>
        <p:nvSpPr>
          <p:cNvPr id="180" name="Google Shape;180;p40"/>
          <p:cNvSpPr txBox="1">
            <a:spLocks noGrp="1"/>
          </p:cNvSpPr>
          <p:nvPr>
            <p:ph type="subTitle" idx="1"/>
          </p:nvPr>
        </p:nvSpPr>
        <p:spPr>
          <a:xfrm>
            <a:off x="2703600" y="2892097"/>
            <a:ext cx="2143408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Facilitate ideas within schools and collaborate with YAC and help present YAC ideas to school board.</a:t>
            </a:r>
            <a:endParaRPr dirty="0"/>
          </a:p>
        </p:txBody>
      </p:sp>
      <p:sp>
        <p:nvSpPr>
          <p:cNvPr id="182" name="Google Shape;182;p40"/>
          <p:cNvSpPr txBox="1">
            <a:spLocks noGrp="1"/>
          </p:cNvSpPr>
          <p:nvPr>
            <p:ph type="subTitle" idx="3"/>
          </p:nvPr>
        </p:nvSpPr>
        <p:spPr>
          <a:xfrm>
            <a:off x="5888381" y="2892097"/>
            <a:ext cx="206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Spread YAC ideas directly to students and Youth in schools.</a:t>
            </a:r>
            <a:endParaRPr dirty="0"/>
          </a:p>
        </p:txBody>
      </p:sp>
      <p:sp>
        <p:nvSpPr>
          <p:cNvPr id="183" name="Google Shape;183;p40"/>
          <p:cNvSpPr txBox="1">
            <a:spLocks noGrp="1"/>
          </p:cNvSpPr>
          <p:nvPr>
            <p:ph type="title" idx="4"/>
          </p:nvPr>
        </p:nvSpPr>
        <p:spPr>
          <a:xfrm>
            <a:off x="1318078" y="277300"/>
            <a:ext cx="6329275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Spreading Our Agenda and Increasing Awareness</a:t>
            </a:r>
            <a:endParaRPr dirty="0"/>
          </a:p>
        </p:txBody>
      </p:sp>
      <p:sp>
        <p:nvSpPr>
          <p:cNvPr id="184" name="Google Shape;184;p40"/>
          <p:cNvSpPr txBox="1">
            <a:spLocks noGrp="1"/>
          </p:cNvSpPr>
          <p:nvPr>
            <p:ph type="subTitle" idx="5"/>
          </p:nvPr>
        </p:nvSpPr>
        <p:spPr>
          <a:xfrm>
            <a:off x="345063" y="2770136"/>
            <a:ext cx="206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Create meaningful solutions to help make Anchorage a more secure place for Youth with help from the Mayor and Assembly.</a:t>
            </a:r>
            <a:endParaRPr dirty="0"/>
          </a:p>
        </p:txBody>
      </p:sp>
      <p:sp>
        <p:nvSpPr>
          <p:cNvPr id="185" name="Google Shape;185;p40"/>
          <p:cNvSpPr txBox="1">
            <a:spLocks noGrp="1"/>
          </p:cNvSpPr>
          <p:nvPr>
            <p:ph type="title" idx="7"/>
          </p:nvPr>
        </p:nvSpPr>
        <p:spPr>
          <a:xfrm>
            <a:off x="2703600" y="1767088"/>
            <a:ext cx="20670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SAB</a:t>
            </a:r>
            <a:endParaRPr dirty="0"/>
          </a:p>
        </p:txBody>
      </p:sp>
      <p:sp>
        <p:nvSpPr>
          <p:cNvPr id="186" name="Google Shape;186;p40"/>
          <p:cNvSpPr txBox="1">
            <a:spLocks noGrp="1"/>
          </p:cNvSpPr>
          <p:nvPr>
            <p:ph type="title" idx="8"/>
          </p:nvPr>
        </p:nvSpPr>
        <p:spPr>
          <a:xfrm>
            <a:off x="5193322" y="1744743"/>
            <a:ext cx="3457119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Student Gov.</a:t>
            </a:r>
            <a:endParaRPr dirty="0"/>
          </a:p>
        </p:txBody>
      </p:sp>
      <p:cxnSp>
        <p:nvCxnSpPr>
          <p:cNvPr id="187" name="Google Shape;187;p40"/>
          <p:cNvCxnSpPr/>
          <p:nvPr/>
        </p:nvCxnSpPr>
        <p:spPr>
          <a:xfrm>
            <a:off x="1183021" y="2546160"/>
            <a:ext cx="397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cxnSp>
        <p:nvCxnSpPr>
          <p:cNvPr id="188" name="Google Shape;188;p40"/>
          <p:cNvCxnSpPr/>
          <p:nvPr/>
        </p:nvCxnSpPr>
        <p:spPr>
          <a:xfrm>
            <a:off x="3461038" y="2546160"/>
            <a:ext cx="397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cxnSp>
        <p:nvCxnSpPr>
          <p:cNvPr id="189" name="Google Shape;189;p40"/>
          <p:cNvCxnSpPr/>
          <p:nvPr/>
        </p:nvCxnSpPr>
        <p:spPr>
          <a:xfrm>
            <a:off x="6794469" y="2546160"/>
            <a:ext cx="397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318E548-29C7-4306-B795-D704820F133D}"/>
              </a:ext>
            </a:extLst>
          </p:cNvPr>
          <p:cNvCxnSpPr/>
          <p:nvPr/>
        </p:nvCxnSpPr>
        <p:spPr>
          <a:xfrm>
            <a:off x="2207846" y="2223477"/>
            <a:ext cx="84015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1108FAD-8257-41B8-9CAF-3B5491544DE1}"/>
              </a:ext>
            </a:extLst>
          </p:cNvPr>
          <p:cNvCxnSpPr>
            <a:cxnSpLocks/>
          </p:cNvCxnSpPr>
          <p:nvPr/>
        </p:nvCxnSpPr>
        <p:spPr>
          <a:xfrm>
            <a:off x="4482715" y="2177151"/>
            <a:ext cx="73796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p68"/>
          <p:cNvSpPr txBox="1">
            <a:spLocks noGrp="1"/>
          </p:cNvSpPr>
          <p:nvPr>
            <p:ph type="title"/>
          </p:nvPr>
        </p:nvSpPr>
        <p:spPr>
          <a:xfrm>
            <a:off x="924869" y="760375"/>
            <a:ext cx="6232201" cy="59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Let's</a:t>
            </a:r>
            <a:r>
              <a:rPr lang="en" dirty="0"/>
              <a:t> M</a:t>
            </a:r>
            <a:r>
              <a:rPr lang="en-US" dirty="0"/>
              <a:t>HAP Out Mental Health Together</a:t>
            </a:r>
            <a:r>
              <a:rPr lang="en" dirty="0"/>
              <a:t>!</a:t>
            </a:r>
            <a:endParaRPr dirty="0"/>
          </a:p>
        </p:txBody>
      </p:sp>
      <p:sp>
        <p:nvSpPr>
          <p:cNvPr id="2160" name="Google Shape;2160;p68"/>
          <p:cNvSpPr txBox="1">
            <a:spLocks noGrp="1"/>
          </p:cNvSpPr>
          <p:nvPr>
            <p:ph type="subTitle" idx="1"/>
          </p:nvPr>
        </p:nvSpPr>
        <p:spPr>
          <a:xfrm>
            <a:off x="924875" y="1684275"/>
            <a:ext cx="3305400" cy="10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Thank you for listening!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Feel free to reach out: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aduryeaak@gmail.com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2161" name="Google Shape;2161;p68"/>
          <p:cNvCxnSpPr/>
          <p:nvPr/>
        </p:nvCxnSpPr>
        <p:spPr>
          <a:xfrm>
            <a:off x="1013400" y="1488797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cxnSp>
        <p:nvCxnSpPr>
          <p:cNvPr id="2163" name="Google Shape;2163;p68"/>
          <p:cNvCxnSpPr/>
          <p:nvPr/>
        </p:nvCxnSpPr>
        <p:spPr>
          <a:xfrm>
            <a:off x="1013400" y="3093687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Futuristic Background by Slidesgo">
  <a:themeElements>
    <a:clrScheme name="Simple Light">
      <a:dk1>
        <a:srgbClr val="001633"/>
      </a:dk1>
      <a:lt1>
        <a:srgbClr val="FFFFFF"/>
      </a:lt1>
      <a:dk2>
        <a:srgbClr val="85D5E6"/>
      </a:dk2>
      <a:lt2>
        <a:srgbClr val="FFAB40"/>
      </a:lt2>
      <a:accent1>
        <a:srgbClr val="FFAB40"/>
      </a:accent1>
      <a:accent2>
        <a:srgbClr val="85D5E6"/>
      </a:accent2>
      <a:accent3>
        <a:srgbClr val="78909C"/>
      </a:accent3>
      <a:accent4>
        <a:srgbClr val="FFAB40"/>
      </a:accent4>
      <a:accent5>
        <a:srgbClr val="0097A7"/>
      </a:accent5>
      <a:accent6>
        <a:srgbClr val="00163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3F1C39AFB0054AB7D5DD96AD0AF687" ma:contentTypeVersion="1" ma:contentTypeDescription="Create a new document." ma:contentTypeScope="" ma:versionID="730322c1ce5e2cbc3205e7f5b8a58c32">
  <xsd:schema xmlns:xsd="http://www.w3.org/2001/XMLSchema" xmlns:xs="http://www.w3.org/2001/XMLSchema" xmlns:p="http://schemas.microsoft.com/office/2006/metadata/properties" xmlns:ns2="c2cd5102-672f-4cb7-8a8f-d88cffe52635" targetNamespace="http://schemas.microsoft.com/office/2006/metadata/properties" ma:root="true" ma:fieldsID="a89def4b998dcf7f60c2d07635108076" ns2:_="">
    <xsd:import namespace="c2cd5102-672f-4cb7-8a8f-d88cffe52635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cd5102-672f-4cb7-8a8f-d88cffe5263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8F012D-0D19-4BCB-8C4A-4AC28328B7E5}"/>
</file>

<file path=customXml/itemProps2.xml><?xml version="1.0" encoding="utf-8"?>
<ds:datastoreItem xmlns:ds="http://schemas.openxmlformats.org/officeDocument/2006/customXml" ds:itemID="{A3062630-BDAC-4FC0-B830-0C23324B0B8E}"/>
</file>

<file path=customXml/itemProps3.xml><?xml version="1.0" encoding="utf-8"?>
<ds:datastoreItem xmlns:ds="http://schemas.openxmlformats.org/officeDocument/2006/customXml" ds:itemID="{60AC78A2-8AC0-4445-B335-8B0471555CE8}"/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344</Words>
  <Application>Microsoft Office PowerPoint</Application>
  <PresentationFormat>On-screen Show (16:9)</PresentationFormat>
  <Paragraphs>48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Montserrat</vt:lpstr>
      <vt:lpstr>Montserrat ExtraBold</vt:lpstr>
      <vt:lpstr>Montserrat ExtraLight</vt:lpstr>
      <vt:lpstr>Montserrat Medium</vt:lpstr>
      <vt:lpstr>Futuristic Background by Slidesgo</vt:lpstr>
      <vt:lpstr>Youth Advisory Commission</vt:lpstr>
      <vt:lpstr>Executive Summary of My Presentation</vt:lpstr>
      <vt:lpstr>A Little Bit About Me</vt:lpstr>
      <vt:lpstr>Youth Mental Health During COVID-19</vt:lpstr>
      <vt:lpstr>What can we do?</vt:lpstr>
      <vt:lpstr>Mental Health Advocacy Program (MHAP)</vt:lpstr>
      <vt:lpstr>YAC</vt:lpstr>
      <vt:lpstr>Let's MHAP Out Mental Health Together!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Advisory Commission</dc:title>
  <dc:creator>Andy</dc:creator>
  <cp:lastModifiedBy>Andy Duryea</cp:lastModifiedBy>
  <cp:revision>2</cp:revision>
  <dcterms:modified xsi:type="dcterms:W3CDTF">2021-12-09T07:06:17Z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0x0101001A3F1C39AFB0054AB7D5DD96AD0AF687</vt:lpwstr>
  </property>
</Properties>
</file>